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42" r:id="rId2"/>
    <p:sldId id="351" r:id="rId3"/>
    <p:sldId id="353" r:id="rId4"/>
    <p:sldId id="354" r:id="rId5"/>
    <p:sldId id="352" r:id="rId6"/>
    <p:sldId id="348" r:id="rId7"/>
    <p:sldId id="345" r:id="rId8"/>
    <p:sldId id="355" r:id="rId9"/>
    <p:sldId id="356" r:id="rId10"/>
    <p:sldId id="357" r:id="rId11"/>
    <p:sldId id="358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7F9FED-1F7F-4AE6-856B-24023D945FBF}" v="1788" dt="2023-12-31T14:59:48.306"/>
    <p1510:client id="{5D7BEB3F-7876-452F-82D1-C8D01E837E40}" v="6897" dt="2024-01-02T11:51:32.872"/>
    <p1510:client id="{B3A27B46-0A13-4F02-A58C-3DAA0233751F}" v="66" dt="2024-01-02T13:26:09.732"/>
    <p1510:client id="{DDE764FB-945F-439E-B5A4-3620EBC8B829}" v="1618" dt="2024-01-01T15:55:55.388"/>
    <p1510:client id="{EAA86BC0-064A-47CA-85FC-694DC11B114E}" v="9" dt="2024-01-02T11:56:31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hyperlink" Target="https://commons.wikimedia.org/wiki/Category:Microsoft_Excel_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journal.upi.edu/index.php/wafi/article/view/11078" TargetMode="External"/><Relationship Id="rId9" Type="http://schemas.openxmlformats.org/officeDocument/2006/relationships/hyperlink" Target="http://tex.stackexchange.com/questions/7546/how-to-get-latex-symbol-in-document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3" Type="http://schemas.openxmlformats.org/officeDocument/2006/relationships/hyperlink" Target="https://campus.recit.qc.ca/course/view.php?id=188" TargetMode="External"/><Relationship Id="rId7" Type="http://schemas.openxmlformats.org/officeDocument/2006/relationships/hyperlink" Target="https://elblogdepicodev.blogspot.com/2012/11/como-crear-y-usar-sprites-en-paginas.html" TargetMode="External"/><Relationship Id="rId12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lamiradadelreplicante.com/2015/08/10/arch-linux-y-gentoo-migran-repositorios-a-git/" TargetMode="External"/><Relationship Id="rId5" Type="http://schemas.openxmlformats.org/officeDocument/2006/relationships/hyperlink" Target="https://aprendehtml5facil.blogspot.com/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9.png"/><Relationship Id="rId9" Type="http://schemas.openxmlformats.org/officeDocument/2006/relationships/hyperlink" Target="https://freepngimg.com/png/66809-google-docs-drive-plus-android-document" TargetMode="External"/><Relationship Id="rId14" Type="http://schemas.openxmlformats.org/officeDocument/2006/relationships/hyperlink" Target="https://pngimg.com/download/7341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cs typeface="Biome"/>
              </a:rPr>
              <a:t>TIC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12191997" cy="18737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Biome Light"/>
                <a:cs typeface="Biome Light"/>
              </a:rPr>
              <a:t>Information and Communication Technologies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345645"/>
            <a:ext cx="12192000" cy="1510345"/>
          </a:xfrm>
        </p:spPr>
        <p:txBody>
          <a:bodyPr/>
          <a:lstStyle/>
          <a:p>
            <a:r>
              <a:rPr lang="en-US" dirty="0">
                <a:cs typeface="Arial"/>
              </a:rPr>
              <a:t>Groupe 91:</a:t>
            </a:r>
          </a:p>
          <a:p>
            <a:r>
              <a:rPr lang="en-US" dirty="0">
                <a:cs typeface="Arial"/>
              </a:rPr>
              <a:t>-AMAROUCHE Yacin</a:t>
            </a:r>
          </a:p>
          <a:p>
            <a:r>
              <a:rPr lang="en-US" dirty="0">
                <a:cs typeface="Arial"/>
              </a:rPr>
              <a:t>-GACI Nour </a:t>
            </a:r>
            <a:endParaRPr lang="en-US" dirty="0"/>
          </a:p>
          <a:p>
            <a:r>
              <a:rPr lang="en-US" dirty="0">
                <a:cs typeface="Arial"/>
              </a:rPr>
              <a:t>-AKNOUCHE </a:t>
            </a:r>
            <a:r>
              <a:rPr lang="en-US" dirty="0" err="1">
                <a:cs typeface="Arial"/>
              </a:rPr>
              <a:t>Soundes</a:t>
            </a:r>
            <a:endParaRPr lang="en-US" dirty="0" err="1"/>
          </a:p>
          <a:p>
            <a:r>
              <a:rPr lang="en-US" dirty="0">
                <a:cs typeface="Arial"/>
              </a:rPr>
              <a:t>-KLAA </a:t>
            </a:r>
            <a:r>
              <a:rPr lang="en-US" dirty="0" err="1">
                <a:cs typeface="Arial"/>
              </a:rPr>
              <a:t>NourEl</a:t>
            </a:r>
            <a:r>
              <a:rPr lang="en-US" dirty="0">
                <a:cs typeface="Arial"/>
              </a:rPr>
              <a:t> Imane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E5EB17-3AAC-CF02-022D-19AB2B29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TIC –Information and Communication Technology 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DFDDC8-8418-6B29-A973-B8C47F1C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383E91-D7E8-EE26-F15C-9202FF515481}"/>
              </a:ext>
            </a:extLst>
          </p:cNvPr>
          <p:cNvSpPr txBox="1"/>
          <p:nvPr/>
        </p:nvSpPr>
        <p:spPr>
          <a:xfrm>
            <a:off x="671360" y="494768"/>
            <a:ext cx="11214652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3. 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PowerPoint </a:t>
            </a:r>
            <a:r>
              <a:rPr lang="fr-FR" b="1" err="1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Exercise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:</a:t>
            </a:r>
          </a:p>
          <a:p>
            <a:pPr algn="just"/>
            <a:r>
              <a:rPr lang="fr-FR" dirty="0">
                <a:solidFill>
                  <a:srgbClr val="000000"/>
                </a:solidFill>
                <a:latin typeface="Roboto-Regular"/>
                <a:ea typeface="Roboto-Regular"/>
                <a:cs typeface="Roboto-Regular"/>
              </a:rPr>
              <a:t>   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-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Task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: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Create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a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presentation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summarizing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the TIC module,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based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on the content of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Exercise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1.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4.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 Git/GitHub </a:t>
            </a:r>
            <a:r>
              <a:rPr lang="fr-FR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Exercise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:</a:t>
            </a:r>
          </a:p>
          <a:p>
            <a:pPr algn="just"/>
            <a:r>
              <a:rPr lang="fr-FR" dirty="0">
                <a:solidFill>
                  <a:srgbClr val="000000"/>
                </a:solidFill>
                <a:latin typeface="Roboto-Regular"/>
                <a:ea typeface="Roboto-Regular"/>
                <a:cs typeface="Roboto-Regular"/>
              </a:rPr>
              <a:t> 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  -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Task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: Use Git/GitHub to set up and manage the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project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. All files go to one GitHub repository,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with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each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student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pushing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their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respective files.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Submission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via a Google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Form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.</a:t>
            </a: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5. 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Excel </a:t>
            </a:r>
            <a:r>
              <a:rPr lang="fr-FR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Exercise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ell Gothic Std Black"/>
                <a:ea typeface="Bell Gothic Std Black"/>
                <a:cs typeface="Bell Gothic Std Black"/>
              </a:rPr>
              <a:t>:</a:t>
            </a:r>
          </a:p>
          <a:p>
            <a:pPr algn="just"/>
            <a:r>
              <a:rPr lang="fr-FR" dirty="0">
                <a:solidFill>
                  <a:srgbClr val="000000"/>
                </a:solidFill>
                <a:latin typeface="Roboto-Regular"/>
                <a:ea typeface="Roboto-Regular"/>
                <a:cs typeface="Roboto-Regular"/>
              </a:rPr>
              <a:t>  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-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Task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: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Answer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4 questions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involving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tables, multiple Pivot tables, tables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with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functions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, and graphs.</a:t>
            </a:r>
          </a:p>
          <a:p>
            <a:pPr algn="just"/>
            <a:endParaRPr lang="fr-FR" sz="1600" dirty="0">
              <a:solidFill>
                <a:schemeClr val="bg1"/>
              </a:solidFill>
              <a:latin typeface="Roboto-Regular"/>
              <a:ea typeface="Roboto-Regular"/>
              <a:cs typeface="Roboto-Regular"/>
            </a:endParaRPr>
          </a:p>
          <a:p>
            <a:pPr algn="just"/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Collaboration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among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students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is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crucial for the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project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,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fostering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communication,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teamwork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, and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task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division.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Successful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communication and effective collaboration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within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the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specified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time frame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will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contribute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to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earning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higher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points in the exam,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emphasizing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the importance of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interpersonal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 and time management </a:t>
            </a:r>
            <a:r>
              <a:rPr lang="fr-FR" sz="1600" err="1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skills</a:t>
            </a:r>
            <a:r>
              <a:rPr lang="fr-FR" sz="1600" dirty="0">
                <a:solidFill>
                  <a:schemeClr val="bg1"/>
                </a:solidFill>
                <a:latin typeface="Roboto-Regular"/>
                <a:ea typeface="Roboto-Regular"/>
                <a:cs typeface="Roboto-Regular"/>
              </a:rPr>
              <a:t>.</a:t>
            </a:r>
            <a:endParaRPr lang="fr-FR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2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6F84A2C-4107-98DF-481E-729DE5E2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023639"/>
          </a:xfrm>
        </p:spPr>
        <p:txBody>
          <a:bodyPr/>
          <a:lstStyle/>
          <a:p>
            <a:r>
              <a:rPr lang="fr-FR" dirty="0">
                <a:cs typeface="Biome"/>
              </a:rPr>
              <a:t>SUMMARY : 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17EA5E-30D3-9BF0-D141-B73EEAB1C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TIC –Information and Communication Technology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6B26B7-0A0E-C027-0145-927777E6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783D66-C1EF-3570-EF7F-783609F15EA0}"/>
              </a:ext>
            </a:extLst>
          </p:cNvPr>
          <p:cNvSpPr txBox="1"/>
          <p:nvPr/>
        </p:nvSpPr>
        <p:spPr>
          <a:xfrm>
            <a:off x="760748" y="1632141"/>
            <a:ext cx="1068456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   The TIC (Information and Communication Technologies) module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aimed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to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equip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essential digital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skills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knowledge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. The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primary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objective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was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to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familiarize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them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various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tools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including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Google services, Microsoft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tools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, Latex, Git, GitHub, and Excel,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fostering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proficiency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in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tasks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ranging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from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document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creation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to collaborative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coding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fr-FR" dirty="0">
              <a:solidFill>
                <a:schemeClr val="bg1"/>
              </a:solidFill>
            </a:endParaRPr>
          </a:p>
          <a:p>
            <a:pPr algn="just"/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     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Throughout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the module,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learned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how to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edit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texts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create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presentations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build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websites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, and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efficiently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navigate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diverse software. The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emphasis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on collaboration,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evident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in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exercises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and the final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project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taught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the importance of effective communication and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teamwork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They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were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tasked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collaborative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projects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including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comprehensive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final exam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project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that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encouraged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to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divide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tasks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communicate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efficiently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, and manage time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effectively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fr-FR" dirty="0">
              <a:solidFill>
                <a:schemeClr val="bg1"/>
              </a:solidFill>
            </a:endParaRPr>
          </a:p>
          <a:p>
            <a:pPr algn="just"/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      This collaborative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approach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not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only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enhanced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technical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skills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but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also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emphasized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significance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of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interpersonal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organizational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abilities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. By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providing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hands-on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experience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real-world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tools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projects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, the TIC module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prepared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for the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demands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of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academic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professional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environments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fostering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holistic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development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that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goes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beyond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technical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dirty="0" err="1">
                <a:solidFill>
                  <a:schemeClr val="bg1"/>
                </a:solidFill>
                <a:ea typeface="+mn-lt"/>
                <a:cs typeface="+mn-lt"/>
              </a:rPr>
              <a:t>proficiency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fr-FR" dirty="0">
              <a:solidFill>
                <a:schemeClr val="bg1"/>
              </a:solidFill>
            </a:endParaRPr>
          </a:p>
          <a:p>
            <a:pPr algn="l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7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Biome"/>
              </a:rPr>
              <a:t>GROUPE 91 : </a:t>
            </a:r>
            <a:endParaRPr lang="en-US" dirty="0"/>
          </a:p>
          <a:p>
            <a:r>
              <a:rPr lang="en-US" dirty="0">
                <a:cs typeface="Biome"/>
              </a:rPr>
              <a:t>AMAROUCHE Yacine </a:t>
            </a:r>
            <a:endParaRPr lang="en-US" dirty="0"/>
          </a:p>
          <a:p>
            <a:r>
              <a:rPr lang="en-US" dirty="0">
                <a:cs typeface="Biome"/>
              </a:rPr>
              <a:t>GACI Nour </a:t>
            </a:r>
            <a:endParaRPr lang="en-US" dirty="0"/>
          </a:p>
          <a:p>
            <a:r>
              <a:rPr lang="en-US" dirty="0">
                <a:cs typeface="Biome"/>
              </a:rPr>
              <a:t>AKNOUCHE </a:t>
            </a:r>
            <a:r>
              <a:rPr lang="en-US" dirty="0" err="1">
                <a:cs typeface="Biome"/>
              </a:rPr>
              <a:t>Soundes</a:t>
            </a:r>
            <a:r>
              <a:rPr lang="en-US" dirty="0">
                <a:cs typeface="Biome"/>
              </a:rPr>
              <a:t> </a:t>
            </a:r>
            <a:endParaRPr lang="en-US" dirty="0"/>
          </a:p>
          <a:p>
            <a:r>
              <a:rPr lang="en-US">
                <a:cs typeface="Biome"/>
              </a:rPr>
              <a:t>KLAA Nour El Imane 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TIC –Information and Communication Technology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11247" y="3014114"/>
            <a:ext cx="6903042" cy="28456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TIC-Information and Communication Technology</a:t>
            </a:r>
            <a:endParaRPr lang="en-US" dirty="0" err="1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C80D713-4FE6-32F3-26B5-65BA591CD7E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1246" y="2530837"/>
            <a:ext cx="6903042" cy="349150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To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empower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Computer Science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students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at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University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 of Science and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Technology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 – Houari Boumediene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, an online course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named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Information and Communication Technologies (TIC) has been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introduced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. In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this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virtual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class,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students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delve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into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various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computer programs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designed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to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simplify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office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tasks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.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They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not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only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grasp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the basics but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also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acquire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advanced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skills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,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using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the course as a guide to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navigate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a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variety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of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tools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such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as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text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editing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,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organizing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information,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sending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emails or files, and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even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creating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websites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and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dynamic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presentations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.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Throughout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the course,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students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explore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several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fr-FR" sz="1600" err="1">
                <a:solidFill>
                  <a:schemeClr val="accent3">
                    <a:lumMod val="75000"/>
                  </a:schemeClr>
                </a:solidFill>
                <a:ea typeface="+mj-lt"/>
                <a:cs typeface="+mj-lt"/>
              </a:rPr>
              <a:t>practical</a:t>
            </a:r>
            <a:endParaRPr lang="fr-FR" sz="1600">
              <a:solidFill>
                <a:schemeClr val="accent3">
                  <a:lumMod val="75000"/>
                </a:schemeClr>
              </a:solidFill>
            </a:endParaRPr>
          </a:p>
          <a:p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F332F5-26CE-A79A-EC14-61A06AA319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805554"/>
            <a:ext cx="6888665" cy="13636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1600" dirty="0">
                <a:cs typeface="Biome"/>
              </a:rPr>
              <a:t>Programs.</a:t>
            </a:r>
            <a:endParaRPr lang="fr-FR" dirty="0"/>
          </a:p>
          <a:p>
            <a:r>
              <a:rPr lang="fr-FR" sz="1600" dirty="0" err="1">
                <a:cs typeface="Biome"/>
              </a:rPr>
              <a:t>They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become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familiar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with</a:t>
            </a:r>
            <a:r>
              <a:rPr lang="fr-FR" sz="1600" dirty="0">
                <a:cs typeface="Biome"/>
              </a:rPr>
              <a:t> Google </a:t>
            </a:r>
            <a:r>
              <a:rPr lang="fr-FR" sz="1600" dirty="0" err="1">
                <a:cs typeface="Biome"/>
              </a:rPr>
              <a:t>tools</a:t>
            </a:r>
            <a:r>
              <a:rPr lang="fr-FR" sz="1600" dirty="0">
                <a:cs typeface="Biome"/>
              </a:rPr>
              <a:t> like Docs, Sheets and Slides, </a:t>
            </a:r>
            <a:r>
              <a:rPr lang="fr-FR" sz="1600" dirty="0" err="1">
                <a:cs typeface="Biome"/>
              </a:rPr>
              <a:t>facilitating</a:t>
            </a:r>
            <a:r>
              <a:rPr lang="fr-FR" sz="1600" dirty="0">
                <a:cs typeface="Biome"/>
              </a:rPr>
              <a:t> collaborative </a:t>
            </a:r>
            <a:r>
              <a:rPr lang="fr-FR" sz="1600" dirty="0" err="1">
                <a:cs typeface="Biome"/>
              </a:rPr>
              <a:t>project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work</a:t>
            </a:r>
            <a:r>
              <a:rPr lang="fr-FR" sz="1600" dirty="0">
                <a:cs typeface="Biome"/>
              </a:rPr>
              <a:t>. </a:t>
            </a:r>
          </a:p>
          <a:p>
            <a:endParaRPr lang="fr-FR" sz="16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E05BA2-8CAA-BAB9-B494-2E905B5777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338379"/>
            <a:ext cx="6888665" cy="3794558"/>
          </a:xfrm>
        </p:spPr>
        <p:txBody>
          <a:bodyPr/>
          <a:lstStyle/>
          <a:p>
            <a:pPr marL="0" indent="0">
              <a:buNone/>
            </a:pP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Additionally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,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they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delve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into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Git and GitHub, essential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tools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for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managing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 and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tracking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 changes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when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collaborating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on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significant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projects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. 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The course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also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introduces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students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to Microsoft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tools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,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including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 Word,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Exel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, PowerPoint, and Outlook.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These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tools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prove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invluable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 for handling documents,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spreadsheets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,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presentations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, and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managing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email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efficiently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. </a:t>
            </a:r>
            <a:endParaRPr lang="fr-FR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The importance of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these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tools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cannot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 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be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overstated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. Learning the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tools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in the TIC course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is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really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important for the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student's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future. In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today's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world,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being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proficient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with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these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tools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is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like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having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a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special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skill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that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 </a:t>
            </a:r>
            <a:r>
              <a:rPr lang="fr-FR" err="1">
                <a:solidFill>
                  <a:schemeClr val="accent3">
                    <a:lumMod val="75000"/>
                  </a:schemeClr>
                </a:solidFill>
                <a:cs typeface="Biome"/>
              </a:rPr>
              <a:t>aids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cs typeface="Biome"/>
              </a:rPr>
              <a:t> the </a:t>
            </a:r>
            <a:endParaRPr lang="fr-FR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B54F7F-10E7-F236-B0B5-8314C9FB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TIC- Information and Communication Technology 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FAC5B9-CC57-32B0-7BBC-8E8A39F36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2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8D6D15-8B15-0E90-50CC-181A723D70B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57933"/>
            <a:ext cx="6888665" cy="66976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1600" dirty="0" err="1">
                <a:cs typeface="Biome"/>
              </a:rPr>
              <a:t>student</a:t>
            </a:r>
            <a:r>
              <a:rPr lang="fr-FR" sz="1600" dirty="0">
                <a:cs typeface="Biome"/>
              </a:rPr>
              <a:t> in </a:t>
            </a:r>
            <a:r>
              <a:rPr lang="fr-FR" sz="1600" dirty="0" err="1">
                <a:cs typeface="Biome"/>
              </a:rPr>
              <a:t>school</a:t>
            </a:r>
            <a:r>
              <a:rPr lang="fr-FR" sz="1600" dirty="0">
                <a:cs typeface="Biome"/>
              </a:rPr>
              <a:t> and at </a:t>
            </a:r>
            <a:r>
              <a:rPr lang="fr-FR" sz="1600" dirty="0" err="1">
                <a:cs typeface="Biome"/>
              </a:rPr>
              <a:t>work</a:t>
            </a:r>
            <a:r>
              <a:rPr lang="fr-FR" sz="1600" dirty="0">
                <a:cs typeface="Biome"/>
              </a:rPr>
              <a:t>. </a:t>
            </a:r>
            <a:r>
              <a:rPr lang="fr-FR" sz="1600" dirty="0" err="1">
                <a:cs typeface="Biome"/>
              </a:rPr>
              <a:t>Knowing</a:t>
            </a:r>
            <a:r>
              <a:rPr lang="fr-FR" sz="1600" dirty="0">
                <a:cs typeface="Biome"/>
              </a:rPr>
              <a:t> how to </a:t>
            </a:r>
            <a:r>
              <a:rPr lang="fr-FR" sz="1600" dirty="0" err="1">
                <a:cs typeface="Biome"/>
              </a:rPr>
              <a:t>edit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text</a:t>
            </a:r>
            <a:r>
              <a:rPr lang="fr-FR" sz="1600" dirty="0">
                <a:cs typeface="Biome"/>
              </a:rPr>
              <a:t>, </a:t>
            </a:r>
            <a:r>
              <a:rPr lang="fr-FR" sz="1600" dirty="0" err="1">
                <a:cs typeface="Biome"/>
              </a:rPr>
              <a:t>organize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things</a:t>
            </a:r>
            <a:r>
              <a:rPr lang="fr-FR" sz="1600" dirty="0">
                <a:cs typeface="Biome"/>
              </a:rPr>
              <a:t>, and </a:t>
            </a:r>
            <a:r>
              <a:rPr lang="fr-FR" sz="1600" dirty="0" err="1">
                <a:cs typeface="Biome"/>
              </a:rPr>
              <a:t>collaborate</a:t>
            </a:r>
            <a:r>
              <a:rPr lang="fr-FR" sz="1600" dirty="0">
                <a:cs typeface="Biome"/>
              </a:rPr>
              <a:t> </a:t>
            </a:r>
            <a:r>
              <a:rPr lang="fr-FR" sz="1600" dirty="0" err="1">
                <a:cs typeface="Biome"/>
              </a:rPr>
              <a:t>with</a:t>
            </a:r>
            <a:r>
              <a:rPr lang="fr-FR" sz="1600" dirty="0">
                <a:cs typeface="Biome"/>
              </a:rPr>
              <a:t> the </a:t>
            </a:r>
            <a:r>
              <a:rPr lang="fr-FR" sz="1600" dirty="0" err="1">
                <a:cs typeface="Biome"/>
              </a:rPr>
              <a:t>others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using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tools</a:t>
            </a:r>
            <a:r>
              <a:rPr lang="fr-FR" sz="1600" dirty="0">
                <a:cs typeface="Biome"/>
              </a:rPr>
              <a:t> like Google Docs </a:t>
            </a:r>
            <a:r>
              <a:rPr lang="fr-FR" sz="1600" dirty="0" err="1">
                <a:cs typeface="Biome"/>
              </a:rPr>
              <a:t>is</a:t>
            </a:r>
            <a:r>
              <a:rPr lang="fr-FR" sz="1600" dirty="0">
                <a:cs typeface="Biome"/>
              </a:rPr>
              <a:t> crucial for effective communication and </a:t>
            </a:r>
            <a:r>
              <a:rPr lang="fr-FR" sz="1600" dirty="0" err="1">
                <a:cs typeface="Biome"/>
              </a:rPr>
              <a:t>project</a:t>
            </a:r>
            <a:r>
              <a:rPr lang="fr-FR" sz="1600" dirty="0">
                <a:cs typeface="Biome"/>
              </a:rPr>
              <a:t> management. </a:t>
            </a:r>
            <a:r>
              <a:rPr lang="fr-FR" sz="1600" dirty="0" err="1">
                <a:cs typeface="Biome"/>
              </a:rPr>
              <a:t>Understanding</a:t>
            </a:r>
            <a:r>
              <a:rPr lang="fr-FR" sz="1600" dirty="0">
                <a:cs typeface="Biome"/>
              </a:rPr>
              <a:t> Git and GitHub </a:t>
            </a:r>
            <a:r>
              <a:rPr lang="fr-FR" sz="1600" dirty="0" err="1">
                <a:cs typeface="Biome"/>
              </a:rPr>
              <a:t>is</a:t>
            </a:r>
            <a:r>
              <a:rPr lang="fr-FR" sz="1600" dirty="0">
                <a:cs typeface="Biome"/>
              </a:rPr>
              <a:t> </a:t>
            </a:r>
            <a:r>
              <a:rPr lang="fr-FR" sz="1600" dirty="0" err="1">
                <a:cs typeface="Biome"/>
              </a:rPr>
              <a:t>akin</a:t>
            </a:r>
            <a:r>
              <a:rPr lang="fr-FR" sz="1600" dirty="0">
                <a:cs typeface="Biome"/>
              </a:rPr>
              <a:t> to know how </a:t>
            </a:r>
            <a:endParaRPr lang="fr-FR" sz="1600" dirty="0"/>
          </a:p>
          <a:p>
            <a:r>
              <a:rPr lang="fr-FR" sz="1600" dirty="0">
                <a:cs typeface="Biome"/>
              </a:rPr>
              <a:t>to </a:t>
            </a:r>
            <a:r>
              <a:rPr lang="fr-FR" sz="1600" dirty="0" err="1">
                <a:cs typeface="Biome"/>
              </a:rPr>
              <a:t>work</a:t>
            </a:r>
            <a:r>
              <a:rPr lang="fr-FR" sz="1600" dirty="0">
                <a:cs typeface="Biome"/>
              </a:rPr>
              <a:t> </a:t>
            </a:r>
            <a:r>
              <a:rPr lang="fr-FR" sz="1600" dirty="0" err="1">
                <a:cs typeface="Biome"/>
              </a:rPr>
              <a:t>together</a:t>
            </a:r>
            <a:r>
              <a:rPr lang="fr-FR" sz="1600" dirty="0">
                <a:cs typeface="Biome"/>
              </a:rPr>
              <a:t> on </a:t>
            </a:r>
            <a:r>
              <a:rPr lang="fr-FR" sz="1600" dirty="0" err="1">
                <a:cs typeface="Biome"/>
              </a:rPr>
              <a:t>significant</a:t>
            </a:r>
            <a:r>
              <a:rPr lang="fr-FR" sz="1600" dirty="0">
                <a:cs typeface="Biome"/>
              </a:rPr>
              <a:t> computer </a:t>
            </a:r>
            <a:r>
              <a:rPr lang="fr-FR" sz="1600" dirty="0" err="1">
                <a:cs typeface="Biome"/>
              </a:rPr>
              <a:t>projects</a:t>
            </a:r>
            <a:r>
              <a:rPr lang="fr-FR" sz="1600" dirty="0">
                <a:cs typeface="Biome"/>
              </a:rPr>
              <a:t>. Microsoft </a:t>
            </a:r>
            <a:r>
              <a:rPr lang="fr-FR" sz="1600" dirty="0" err="1">
                <a:cs typeface="Biome"/>
              </a:rPr>
              <a:t>tools</a:t>
            </a:r>
            <a:r>
              <a:rPr lang="fr-FR" sz="1600" dirty="0">
                <a:cs typeface="Biome"/>
              </a:rPr>
              <a:t> like Word, Excel, PowerPoint, and Outlook serve as super </a:t>
            </a:r>
            <a:r>
              <a:rPr lang="fr-FR" sz="1600" dirty="0" err="1">
                <a:cs typeface="Biome"/>
              </a:rPr>
              <a:t>useful</a:t>
            </a:r>
            <a:r>
              <a:rPr lang="fr-FR" sz="1600" dirty="0">
                <a:cs typeface="Biome"/>
              </a:rPr>
              <a:t> helpers for </a:t>
            </a:r>
            <a:r>
              <a:rPr lang="fr-FR" sz="1600" dirty="0" err="1">
                <a:cs typeface="Biome"/>
              </a:rPr>
              <a:t>getting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work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done</a:t>
            </a:r>
            <a:r>
              <a:rPr lang="fr-FR" sz="1600" dirty="0">
                <a:cs typeface="Biome"/>
              </a:rPr>
              <a:t>.</a:t>
            </a:r>
          </a:p>
          <a:p>
            <a:r>
              <a:rPr lang="fr-FR" sz="1600" dirty="0" err="1">
                <a:cs typeface="Biome"/>
              </a:rPr>
              <a:t>It's</a:t>
            </a:r>
            <a:r>
              <a:rPr lang="fr-FR" sz="1600" dirty="0">
                <a:cs typeface="Biome"/>
              </a:rPr>
              <a:t> not </a:t>
            </a:r>
            <a:r>
              <a:rPr lang="fr-FR" sz="1600" dirty="0" err="1">
                <a:cs typeface="Biome"/>
              </a:rPr>
              <a:t>just</a:t>
            </a:r>
            <a:r>
              <a:rPr lang="fr-FR" sz="1600" dirty="0">
                <a:cs typeface="Biome"/>
              </a:rPr>
              <a:t> about </a:t>
            </a:r>
            <a:r>
              <a:rPr lang="fr-FR" sz="1600" dirty="0" err="1">
                <a:cs typeface="Biome"/>
              </a:rPr>
              <a:t>school</a:t>
            </a:r>
            <a:r>
              <a:rPr lang="fr-FR" sz="1600" dirty="0">
                <a:cs typeface="Biome"/>
              </a:rPr>
              <a:t>; </a:t>
            </a:r>
            <a:r>
              <a:rPr lang="fr-FR" sz="1600" dirty="0" err="1">
                <a:cs typeface="Biome"/>
              </a:rPr>
              <a:t>these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skills</a:t>
            </a:r>
            <a:r>
              <a:rPr lang="fr-FR" sz="1600" dirty="0">
                <a:cs typeface="Biome"/>
              </a:rPr>
              <a:t> are like a toolkit for future jobs. </a:t>
            </a:r>
            <a:r>
              <a:rPr lang="fr-FR" sz="1600" dirty="0" err="1">
                <a:cs typeface="Biome"/>
              </a:rPr>
              <a:t>They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make</a:t>
            </a:r>
            <a:r>
              <a:rPr lang="fr-FR" sz="1600" dirty="0">
                <a:cs typeface="Biome"/>
              </a:rPr>
              <a:t> the </a:t>
            </a:r>
            <a:r>
              <a:rPr lang="fr-FR" sz="1600" dirty="0" err="1">
                <a:cs typeface="Biome"/>
              </a:rPr>
              <a:t>student</a:t>
            </a:r>
            <a:r>
              <a:rPr lang="fr-FR" sz="1600" dirty="0">
                <a:cs typeface="Biome"/>
              </a:rPr>
              <a:t> flexible and </a:t>
            </a:r>
            <a:r>
              <a:rPr lang="fr-FR" sz="1600" dirty="0" err="1">
                <a:cs typeface="Biome"/>
              </a:rPr>
              <a:t>ready</a:t>
            </a:r>
            <a:r>
              <a:rPr lang="fr-FR" sz="1600" dirty="0">
                <a:cs typeface="Biome"/>
              </a:rPr>
              <a:t> for </a:t>
            </a:r>
            <a:r>
              <a:rPr lang="fr-FR" sz="1600" dirty="0" err="1">
                <a:cs typeface="Biome"/>
              </a:rPr>
              <a:t>whatever</a:t>
            </a:r>
            <a:r>
              <a:rPr lang="fr-FR" sz="1600" dirty="0">
                <a:cs typeface="Biome"/>
              </a:rPr>
              <a:t> challenges </a:t>
            </a:r>
            <a:r>
              <a:rPr lang="fr-FR" sz="1600" dirty="0" err="1">
                <a:cs typeface="Biome"/>
              </a:rPr>
              <a:t>might</a:t>
            </a:r>
            <a:r>
              <a:rPr lang="fr-FR" sz="1600" dirty="0">
                <a:cs typeface="Biome"/>
              </a:rPr>
              <a:t> </a:t>
            </a:r>
            <a:r>
              <a:rPr lang="fr-FR" sz="1600" dirty="0" err="1">
                <a:cs typeface="Biome"/>
              </a:rPr>
              <a:t>be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faced</a:t>
            </a:r>
            <a:r>
              <a:rPr lang="fr-FR" sz="1600" dirty="0">
                <a:cs typeface="Biome"/>
              </a:rPr>
              <a:t> in the world of computers and </a:t>
            </a:r>
            <a:r>
              <a:rPr lang="fr-FR" sz="1600" dirty="0" err="1">
                <a:cs typeface="Biome"/>
              </a:rPr>
              <a:t>technology</a:t>
            </a:r>
            <a:r>
              <a:rPr lang="fr-FR" sz="1600" dirty="0">
                <a:cs typeface="Biome"/>
              </a:rPr>
              <a:t>. </a:t>
            </a:r>
          </a:p>
          <a:p>
            <a:r>
              <a:rPr lang="fr-FR" sz="1600" dirty="0">
                <a:cs typeface="Biome"/>
              </a:rPr>
              <a:t>The </a:t>
            </a:r>
            <a:r>
              <a:rPr lang="fr-FR" sz="1600" dirty="0" err="1">
                <a:cs typeface="Biome"/>
              </a:rPr>
              <a:t>primary</a:t>
            </a:r>
            <a:r>
              <a:rPr lang="fr-FR" sz="1600" dirty="0">
                <a:cs typeface="Biome"/>
              </a:rPr>
              <a:t> goal of TIC course </a:t>
            </a:r>
            <a:r>
              <a:rPr lang="fr-FR" sz="1600" dirty="0" err="1">
                <a:cs typeface="Biome"/>
              </a:rPr>
              <a:t>is</a:t>
            </a:r>
            <a:r>
              <a:rPr lang="fr-FR" sz="1600" dirty="0">
                <a:cs typeface="Biome"/>
              </a:rPr>
              <a:t> to </a:t>
            </a:r>
            <a:r>
              <a:rPr lang="fr-FR" sz="1600" dirty="0" err="1">
                <a:cs typeface="Biome"/>
              </a:rPr>
              <a:t>establish</a:t>
            </a:r>
            <a:r>
              <a:rPr lang="fr-FR" sz="1600" dirty="0">
                <a:cs typeface="Biome"/>
              </a:rPr>
              <a:t> a </a:t>
            </a:r>
            <a:r>
              <a:rPr lang="fr-FR" sz="1600" dirty="0" err="1">
                <a:cs typeface="Biome"/>
              </a:rPr>
              <a:t>robust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foundation</a:t>
            </a:r>
            <a:r>
              <a:rPr lang="fr-FR" sz="1600" dirty="0">
                <a:cs typeface="Biome"/>
              </a:rPr>
              <a:t> for </a:t>
            </a:r>
            <a:r>
              <a:rPr lang="fr-FR" sz="1600" dirty="0" err="1">
                <a:cs typeface="Biome"/>
              </a:rPr>
              <a:t>students</a:t>
            </a:r>
            <a:r>
              <a:rPr lang="fr-FR" sz="1600" dirty="0">
                <a:cs typeface="Biome"/>
              </a:rPr>
              <a:t>. It </a:t>
            </a:r>
            <a:r>
              <a:rPr lang="fr-FR" sz="1600" dirty="0" err="1">
                <a:cs typeface="Biome"/>
              </a:rPr>
              <a:t>equips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them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with</a:t>
            </a:r>
            <a:r>
              <a:rPr lang="fr-FR" sz="1600" dirty="0">
                <a:cs typeface="Biome"/>
              </a:rPr>
              <a:t> the </a:t>
            </a:r>
            <a:r>
              <a:rPr lang="fr-FR" sz="1600" dirty="0" err="1">
                <a:cs typeface="Biome"/>
              </a:rPr>
              <a:t>skills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needed</a:t>
            </a:r>
            <a:r>
              <a:rPr lang="fr-FR" sz="1600" dirty="0">
                <a:cs typeface="Biome"/>
              </a:rPr>
              <a:t> not </a:t>
            </a:r>
            <a:r>
              <a:rPr lang="fr-FR" sz="1600" dirty="0" err="1">
                <a:cs typeface="Biome"/>
              </a:rPr>
              <a:t>only</a:t>
            </a:r>
            <a:r>
              <a:rPr lang="fr-FR" sz="1600" dirty="0">
                <a:cs typeface="Biome"/>
              </a:rPr>
              <a:t> for </a:t>
            </a:r>
            <a:r>
              <a:rPr lang="fr-FR" sz="1600" dirty="0" err="1">
                <a:cs typeface="Biome"/>
              </a:rPr>
              <a:t>their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academic</a:t>
            </a:r>
            <a:r>
              <a:rPr lang="fr-FR" sz="1600" dirty="0">
                <a:cs typeface="Biome"/>
              </a:rPr>
              <a:t> </a:t>
            </a:r>
            <a:r>
              <a:rPr lang="fr-FR" sz="1600" dirty="0" err="1">
                <a:cs typeface="Biome"/>
              </a:rPr>
              <a:t>endeavors</a:t>
            </a:r>
            <a:r>
              <a:rPr lang="fr-FR" sz="1600" dirty="0">
                <a:cs typeface="Biome"/>
              </a:rPr>
              <a:t> but </a:t>
            </a:r>
            <a:r>
              <a:rPr lang="fr-FR" sz="1600" dirty="0" err="1">
                <a:cs typeface="Biome"/>
              </a:rPr>
              <a:t>also</a:t>
            </a:r>
            <a:r>
              <a:rPr lang="fr-FR" sz="1600" dirty="0">
                <a:cs typeface="Biome"/>
              </a:rPr>
              <a:t> for future </a:t>
            </a:r>
            <a:r>
              <a:rPr lang="fr-FR" sz="1600" dirty="0" err="1">
                <a:cs typeface="Biome"/>
              </a:rPr>
              <a:t>professional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roles</a:t>
            </a:r>
            <a:r>
              <a:rPr lang="fr-FR" sz="1600" dirty="0">
                <a:cs typeface="Biome"/>
              </a:rPr>
              <a:t> in the </a:t>
            </a:r>
            <a:r>
              <a:rPr lang="fr-FR" sz="1600" dirty="0" err="1">
                <a:cs typeface="Biome"/>
              </a:rPr>
              <a:t>field</a:t>
            </a:r>
            <a:r>
              <a:rPr lang="fr-FR" sz="1600" dirty="0">
                <a:cs typeface="Biome"/>
              </a:rPr>
              <a:t> of computer science. Beyond </a:t>
            </a:r>
            <a:r>
              <a:rPr lang="fr-FR" sz="1600" dirty="0" err="1">
                <a:cs typeface="Biome"/>
              </a:rPr>
              <a:t>covering</a:t>
            </a:r>
            <a:r>
              <a:rPr lang="fr-FR" sz="1600" dirty="0">
                <a:cs typeface="Biome"/>
              </a:rPr>
              <a:t> the basics, the course </a:t>
            </a:r>
            <a:r>
              <a:rPr lang="fr-FR" sz="1600" dirty="0" err="1">
                <a:cs typeface="Biome"/>
              </a:rPr>
              <a:t>aims</a:t>
            </a:r>
            <a:r>
              <a:rPr lang="fr-FR" sz="1600" dirty="0">
                <a:cs typeface="Biome"/>
              </a:rPr>
              <a:t> to </a:t>
            </a:r>
            <a:r>
              <a:rPr lang="fr-FR" sz="1600" dirty="0" err="1">
                <a:cs typeface="Biome"/>
              </a:rPr>
              <a:t>empower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students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with</a:t>
            </a:r>
            <a:r>
              <a:rPr lang="fr-FR" sz="1600" dirty="0">
                <a:cs typeface="Biome"/>
              </a:rPr>
              <a:t> the </a:t>
            </a:r>
            <a:r>
              <a:rPr lang="fr-FR" sz="1600" dirty="0" err="1">
                <a:cs typeface="Biome"/>
              </a:rPr>
              <a:t>pratical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skills</a:t>
            </a:r>
            <a:r>
              <a:rPr lang="fr-FR" sz="1600" dirty="0">
                <a:cs typeface="Biome"/>
              </a:rPr>
              <a:t> </a:t>
            </a:r>
            <a:r>
              <a:rPr lang="fr-FR" sz="1600" dirty="0" err="1">
                <a:cs typeface="Biome"/>
              </a:rPr>
              <a:t>necessary</a:t>
            </a:r>
            <a:r>
              <a:rPr lang="fr-FR" sz="1600" dirty="0">
                <a:cs typeface="Biome"/>
              </a:rPr>
              <a:t> to </a:t>
            </a:r>
            <a:r>
              <a:rPr lang="fr-FR" sz="1600" dirty="0" err="1">
                <a:cs typeface="Biome"/>
              </a:rPr>
              <a:t>excel</a:t>
            </a:r>
            <a:r>
              <a:rPr lang="fr-FR" sz="1600" dirty="0">
                <a:cs typeface="Biome"/>
              </a:rPr>
              <a:t> in the </a:t>
            </a:r>
            <a:r>
              <a:rPr lang="fr-FR" sz="1600" dirty="0" err="1">
                <a:cs typeface="Biome"/>
              </a:rPr>
              <a:t>dynamic</a:t>
            </a:r>
            <a:r>
              <a:rPr lang="fr-FR" sz="1600" dirty="0">
                <a:cs typeface="Biome"/>
              </a:rPr>
              <a:t> world of computer science and </a:t>
            </a:r>
            <a:r>
              <a:rPr lang="fr-FR" sz="1600" dirty="0" err="1">
                <a:cs typeface="Biome"/>
              </a:rPr>
              <a:t>adapt</a:t>
            </a:r>
            <a:r>
              <a:rPr lang="fr-FR" sz="1600" dirty="0">
                <a:cs typeface="Biome"/>
              </a:rPr>
              <a:t> to </a:t>
            </a:r>
            <a:r>
              <a:rPr lang="fr-FR" sz="1600" dirty="0" err="1">
                <a:cs typeface="Biome"/>
              </a:rPr>
              <a:t>emerging</a:t>
            </a:r>
            <a:r>
              <a:rPr lang="fr-FR" sz="1600" dirty="0">
                <a:cs typeface="Biome"/>
              </a:rPr>
              <a:t> challenges. </a:t>
            </a:r>
            <a:endParaRPr lang="fr-FR" sz="1600" dirty="0" err="1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01474E-C11A-0FB4-92E3-52D5DD5C2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9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4472C4"/>
            </a:solidFill>
          </a:ln>
        </p:spPr>
        <p:txBody>
          <a:bodyPr/>
          <a:lstStyle/>
          <a:p>
            <a:r>
              <a:rPr lang="en-US" dirty="0">
                <a:cs typeface="Biome"/>
              </a:rPr>
              <a:t>PROGRAM: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The module is </a:t>
            </a:r>
            <a:r>
              <a:rPr lang="en-US" dirty="0" err="1">
                <a:cs typeface="Arial"/>
              </a:rPr>
              <a:t>devided</a:t>
            </a:r>
            <a:r>
              <a:rPr lang="en-US" dirty="0">
                <a:cs typeface="Arial"/>
              </a:rPr>
              <a:t> into five chapters, each introducing essential tools for office tasks. These chapters aim to enhance student's skills and competence. The content covers: </a:t>
            </a:r>
            <a:endParaRPr lang="fr-FR" dirty="0"/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159520"/>
            <a:ext cx="2522391" cy="513657"/>
          </a:xfrm>
        </p:spPr>
        <p:txBody>
          <a:bodyPr/>
          <a:lstStyle/>
          <a:p>
            <a:r>
              <a:rPr lang="en-US" dirty="0">
                <a:cs typeface="Biome"/>
              </a:rPr>
              <a:t>-Word: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156800"/>
            <a:ext cx="2587137" cy="513657"/>
          </a:xfrm>
        </p:spPr>
        <p:txBody>
          <a:bodyPr/>
          <a:lstStyle/>
          <a:p>
            <a:r>
              <a:rPr lang="en-US" dirty="0">
                <a:cs typeface="Biome"/>
              </a:rPr>
              <a:t>-Excel 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159520"/>
            <a:ext cx="2587137" cy="441770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cs typeface="Biome"/>
              </a:rPr>
              <a:t>-Latex 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10162BE-438E-D5B2-DF32-87DF14F19530}"/>
              </a:ext>
            </a:extLst>
          </p:cNvPr>
          <p:cNvSpPr txBox="1"/>
          <p:nvPr/>
        </p:nvSpPr>
        <p:spPr>
          <a:xfrm>
            <a:off x="1225825" y="3809999"/>
            <a:ext cx="3064565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In the Word </a:t>
            </a:r>
            <a:r>
              <a:rPr lang="fr-FR" sz="1400" dirty="0" err="1">
                <a:solidFill>
                  <a:schemeClr val="bg1"/>
                </a:solidFill>
              </a:rPr>
              <a:t>chapter</a:t>
            </a:r>
            <a:r>
              <a:rPr lang="fr-FR" sz="1400" dirty="0">
                <a:solidFill>
                  <a:schemeClr val="bg1"/>
                </a:solidFill>
              </a:rPr>
              <a:t>, </a:t>
            </a:r>
            <a:r>
              <a:rPr lang="fr-FR" sz="1400" dirty="0" err="1">
                <a:solidFill>
                  <a:schemeClr val="bg1"/>
                </a:solidFill>
              </a:rPr>
              <a:t>students</a:t>
            </a:r>
            <a:r>
              <a:rPr lang="fr-FR" sz="1400" dirty="0">
                <a:solidFill>
                  <a:schemeClr val="bg1"/>
                </a:solidFill>
              </a:rPr>
              <a:t> explore Microsoft </a:t>
            </a:r>
            <a:r>
              <a:rPr lang="fr-FR" sz="1400" dirty="0" err="1">
                <a:solidFill>
                  <a:schemeClr val="bg1"/>
                </a:solidFill>
              </a:rPr>
              <a:t>Wordfrom</a:t>
            </a:r>
            <a:r>
              <a:rPr lang="fr-FR" sz="1400" dirty="0">
                <a:solidFill>
                  <a:schemeClr val="bg1"/>
                </a:solidFill>
              </a:rPr>
              <a:t> basic </a:t>
            </a:r>
            <a:r>
              <a:rPr lang="fr-FR" sz="1400" dirty="0" err="1">
                <a:solidFill>
                  <a:schemeClr val="bg1"/>
                </a:solidFill>
              </a:rPr>
              <a:t>text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editing</a:t>
            </a:r>
            <a:r>
              <a:rPr lang="fr-FR" sz="1400" dirty="0">
                <a:solidFill>
                  <a:schemeClr val="bg1"/>
                </a:solidFill>
              </a:rPr>
              <a:t> to </a:t>
            </a:r>
            <a:r>
              <a:rPr lang="fr-FR" sz="1400" dirty="0" err="1">
                <a:solidFill>
                  <a:schemeClr val="bg1"/>
                </a:solidFill>
              </a:rPr>
              <a:t>advanced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features</a:t>
            </a:r>
            <a:r>
              <a:rPr lang="fr-FR" sz="1400" dirty="0">
                <a:solidFill>
                  <a:schemeClr val="bg1"/>
                </a:solidFill>
              </a:rPr>
              <a:t> like </a:t>
            </a:r>
            <a:r>
              <a:rPr lang="fr-FR" sz="1400" dirty="0" err="1">
                <a:solidFill>
                  <a:schemeClr val="bg1"/>
                </a:solidFill>
              </a:rPr>
              <a:t>creating</a:t>
            </a:r>
            <a:r>
              <a:rPr lang="fr-FR" sz="1400" dirty="0">
                <a:solidFill>
                  <a:schemeClr val="bg1"/>
                </a:solidFill>
              </a:rPr>
              <a:t> tables and </a:t>
            </a:r>
            <a:r>
              <a:rPr lang="fr-FR" sz="1400" dirty="0" err="1">
                <a:solidFill>
                  <a:schemeClr val="bg1"/>
                </a:solidFill>
              </a:rPr>
              <a:t>adding</a:t>
            </a:r>
            <a:r>
              <a:rPr lang="fr-FR" sz="1400" dirty="0">
                <a:solidFill>
                  <a:schemeClr val="bg1"/>
                </a:solidFill>
              </a:rPr>
              <a:t> images. </a:t>
            </a:r>
            <a:r>
              <a:rPr lang="fr-FR" sz="1400" dirty="0" err="1">
                <a:solidFill>
                  <a:schemeClr val="bg1"/>
                </a:solidFill>
              </a:rPr>
              <a:t>They</a:t>
            </a:r>
            <a:r>
              <a:rPr lang="fr-FR" sz="1400" dirty="0">
                <a:solidFill>
                  <a:schemeClr val="bg1"/>
                </a:solidFill>
              </a:rPr>
              <a:t> </a:t>
            </a:r>
            <a:r>
              <a:rPr lang="fr-FR" sz="1400" dirty="0" err="1">
                <a:solidFill>
                  <a:schemeClr val="bg1"/>
                </a:solidFill>
              </a:rPr>
              <a:t>also</a:t>
            </a:r>
            <a:r>
              <a:rPr lang="fr-FR" sz="1400" dirty="0">
                <a:solidFill>
                  <a:schemeClr val="bg1"/>
                </a:solidFill>
              </a:rPr>
              <a:t> </a:t>
            </a:r>
            <a:r>
              <a:rPr lang="fr-FR" sz="1400" dirty="0" err="1">
                <a:solidFill>
                  <a:schemeClr val="bg1"/>
                </a:solidFill>
              </a:rPr>
              <a:t>learn</a:t>
            </a:r>
            <a:r>
              <a:rPr lang="fr-FR" sz="1400" dirty="0">
                <a:solidFill>
                  <a:schemeClr val="bg1"/>
                </a:solidFill>
              </a:rPr>
              <a:t> to use </a:t>
            </a:r>
            <a:r>
              <a:rPr lang="fr-FR" sz="1400" dirty="0" err="1">
                <a:solidFill>
                  <a:schemeClr val="bg1"/>
                </a:solidFill>
              </a:rPr>
              <a:t>shapes</a:t>
            </a:r>
            <a:r>
              <a:rPr lang="fr-FR" sz="1400" dirty="0">
                <a:solidFill>
                  <a:schemeClr val="bg1"/>
                </a:solidFill>
              </a:rPr>
              <a:t> and smart art for </a:t>
            </a:r>
            <a:r>
              <a:rPr lang="fr-FR" sz="1400" dirty="0" err="1">
                <a:solidFill>
                  <a:schemeClr val="bg1"/>
                </a:solidFill>
              </a:rPr>
              <a:t>comprehensive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projects</a:t>
            </a:r>
            <a:r>
              <a:rPr lang="fr-FR" sz="1400" dirty="0">
                <a:solidFill>
                  <a:schemeClr val="bg1"/>
                </a:solidFill>
              </a:rPr>
              <a:t>. The module </a:t>
            </a:r>
            <a:r>
              <a:rPr lang="fr-FR" sz="1400" dirty="0" err="1">
                <a:solidFill>
                  <a:schemeClr val="bg1"/>
                </a:solidFill>
              </a:rPr>
              <a:t>aims</a:t>
            </a:r>
            <a:r>
              <a:rPr lang="fr-FR" sz="1400" dirty="0">
                <a:solidFill>
                  <a:schemeClr val="bg1"/>
                </a:solidFill>
              </a:rPr>
              <a:t> to </a:t>
            </a:r>
            <a:r>
              <a:rPr lang="fr-FR" sz="1400" dirty="0" err="1">
                <a:solidFill>
                  <a:schemeClr val="bg1"/>
                </a:solidFill>
              </a:rPr>
              <a:t>make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students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proficient</a:t>
            </a:r>
            <a:r>
              <a:rPr lang="fr-FR" sz="1400" dirty="0">
                <a:solidFill>
                  <a:schemeClr val="bg1"/>
                </a:solidFill>
              </a:rPr>
              <a:t> in </a:t>
            </a:r>
            <a:r>
              <a:rPr lang="fr-FR" sz="1400" dirty="0" err="1">
                <a:solidFill>
                  <a:schemeClr val="bg1"/>
                </a:solidFill>
              </a:rPr>
              <a:t>using</a:t>
            </a:r>
            <a:r>
              <a:rPr lang="fr-FR" sz="1400" dirty="0">
                <a:solidFill>
                  <a:schemeClr val="bg1"/>
                </a:solidFill>
              </a:rPr>
              <a:t> Word for </a:t>
            </a:r>
            <a:r>
              <a:rPr lang="fr-FR" sz="1400" dirty="0" err="1">
                <a:solidFill>
                  <a:schemeClr val="bg1"/>
                </a:solidFill>
              </a:rPr>
              <a:t>various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university</a:t>
            </a:r>
            <a:r>
              <a:rPr lang="fr-FR" sz="1400" dirty="0">
                <a:solidFill>
                  <a:schemeClr val="bg1"/>
                </a:solidFill>
              </a:rPr>
              <a:t> and </a:t>
            </a:r>
            <a:r>
              <a:rPr lang="fr-FR" sz="1400" dirty="0" err="1">
                <a:solidFill>
                  <a:schemeClr val="bg1"/>
                </a:solidFill>
              </a:rPr>
              <a:t>work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tasks</a:t>
            </a:r>
            <a:r>
              <a:rPr lang="fr-FR" sz="1400" dirty="0">
                <a:solidFill>
                  <a:schemeClr val="bg1"/>
                </a:solidFill>
              </a:rPr>
              <a:t>, </a:t>
            </a:r>
            <a:r>
              <a:rPr lang="fr-FR" sz="1400" dirty="0" err="1">
                <a:solidFill>
                  <a:schemeClr val="bg1"/>
                </a:solidFill>
              </a:rPr>
              <a:t>enhancing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their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skills</a:t>
            </a:r>
            <a:r>
              <a:rPr lang="fr-FR" sz="1400" dirty="0">
                <a:solidFill>
                  <a:schemeClr val="bg1"/>
                </a:solidFill>
              </a:rPr>
              <a:t> and </a:t>
            </a:r>
            <a:r>
              <a:rPr lang="fr-FR" sz="1400" dirty="0" err="1">
                <a:solidFill>
                  <a:schemeClr val="bg1"/>
                </a:solidFill>
              </a:rPr>
              <a:t>capabilites</a:t>
            </a:r>
            <a:r>
              <a:rPr lang="fr-FR" sz="1400" dirty="0">
                <a:solidFill>
                  <a:schemeClr val="bg1"/>
                </a:solidFill>
              </a:rPr>
              <a:t>. 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3AE6CCD-D5F7-4E7B-2899-FFB114956323}"/>
              </a:ext>
            </a:extLst>
          </p:cNvPr>
          <p:cNvCxnSpPr/>
          <p:nvPr/>
        </p:nvCxnSpPr>
        <p:spPr>
          <a:xfrm>
            <a:off x="4455365" y="5037645"/>
            <a:ext cx="8627" cy="1460742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24578CF-A435-9F8B-FDEF-772E536F15DD}"/>
              </a:ext>
            </a:extLst>
          </p:cNvPr>
          <p:cNvCxnSpPr/>
          <p:nvPr/>
        </p:nvCxnSpPr>
        <p:spPr>
          <a:xfrm flipV="1">
            <a:off x="7732503" y="5016620"/>
            <a:ext cx="8627" cy="1529750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D4FB7B5-C29B-52FB-E1AA-0251C5502034}"/>
              </a:ext>
            </a:extLst>
          </p:cNvPr>
          <p:cNvSpPr txBox="1"/>
          <p:nvPr/>
        </p:nvSpPr>
        <p:spPr>
          <a:xfrm>
            <a:off x="4724838" y="3655600"/>
            <a:ext cx="2757577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In the Excel </a:t>
            </a:r>
            <a:r>
              <a:rPr lang="fr-FR" sz="1400" dirty="0" err="1">
                <a:solidFill>
                  <a:schemeClr val="bg1"/>
                </a:solidFill>
              </a:rPr>
              <a:t>chapter</a:t>
            </a:r>
            <a:r>
              <a:rPr lang="fr-FR" sz="1400" dirty="0">
                <a:solidFill>
                  <a:schemeClr val="bg1"/>
                </a:solidFill>
              </a:rPr>
              <a:t>, </a:t>
            </a:r>
            <a:r>
              <a:rPr lang="fr-FR" sz="1400" dirty="0" err="1">
                <a:solidFill>
                  <a:schemeClr val="bg1"/>
                </a:solidFill>
              </a:rPr>
              <a:t>students</a:t>
            </a:r>
            <a:r>
              <a:rPr lang="fr-FR" sz="1400" dirty="0">
                <a:solidFill>
                  <a:schemeClr val="bg1"/>
                </a:solidFill>
              </a:rPr>
              <a:t> dive </a:t>
            </a:r>
            <a:r>
              <a:rPr lang="fr-FR" sz="1400" dirty="0" err="1">
                <a:solidFill>
                  <a:schemeClr val="bg1"/>
                </a:solidFill>
              </a:rPr>
              <a:t>into</a:t>
            </a:r>
            <a:r>
              <a:rPr lang="fr-FR" sz="1400" dirty="0">
                <a:solidFill>
                  <a:schemeClr val="bg1"/>
                </a:solidFill>
              </a:rPr>
              <a:t> Microsoft Excel, </a:t>
            </a:r>
            <a:r>
              <a:rPr lang="fr-FR" sz="1400" dirty="0" err="1">
                <a:solidFill>
                  <a:schemeClr val="bg1"/>
                </a:solidFill>
              </a:rPr>
              <a:t>covering</a:t>
            </a:r>
            <a:r>
              <a:rPr lang="fr-FR" sz="1400" dirty="0">
                <a:solidFill>
                  <a:schemeClr val="bg1"/>
                </a:solidFill>
              </a:rPr>
              <a:t> basics like </a:t>
            </a:r>
            <a:r>
              <a:rPr lang="fr-FR" sz="1400" dirty="0" err="1">
                <a:solidFill>
                  <a:schemeClr val="bg1"/>
                </a:solidFill>
              </a:rPr>
              <a:t>entering</a:t>
            </a:r>
            <a:r>
              <a:rPr lang="fr-FR" sz="1400" dirty="0">
                <a:solidFill>
                  <a:schemeClr val="bg1"/>
                </a:solidFill>
              </a:rPr>
              <a:t> data and </a:t>
            </a:r>
            <a:r>
              <a:rPr lang="fr-FR" sz="1400" dirty="0" err="1">
                <a:solidFill>
                  <a:schemeClr val="bg1"/>
                </a:solidFill>
              </a:rPr>
              <a:t>progressing</a:t>
            </a:r>
            <a:r>
              <a:rPr lang="fr-FR" sz="1400" dirty="0">
                <a:solidFill>
                  <a:schemeClr val="bg1"/>
                </a:solidFill>
              </a:rPr>
              <a:t> to </a:t>
            </a:r>
            <a:r>
              <a:rPr lang="fr-FR" sz="1400" dirty="0" err="1">
                <a:solidFill>
                  <a:schemeClr val="bg1"/>
                </a:solidFill>
              </a:rPr>
              <a:t>advanced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features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such</a:t>
            </a:r>
            <a:r>
              <a:rPr lang="fr-FR" sz="1400" dirty="0">
                <a:solidFill>
                  <a:schemeClr val="bg1"/>
                </a:solidFill>
              </a:rPr>
              <a:t> as </a:t>
            </a:r>
            <a:r>
              <a:rPr lang="fr-FR" sz="1400" dirty="0" err="1">
                <a:solidFill>
                  <a:schemeClr val="bg1"/>
                </a:solidFill>
              </a:rPr>
              <a:t>creating</a:t>
            </a:r>
            <a:r>
              <a:rPr lang="fr-FR" sz="1400" dirty="0">
                <a:solidFill>
                  <a:schemeClr val="bg1"/>
                </a:solidFill>
              </a:rPr>
              <a:t> tables, charts, and </a:t>
            </a:r>
            <a:r>
              <a:rPr lang="fr-FR" sz="1400" dirty="0" err="1">
                <a:solidFill>
                  <a:schemeClr val="bg1"/>
                </a:solidFill>
              </a:rPr>
              <a:t>using</a:t>
            </a:r>
            <a:r>
              <a:rPr lang="fr-FR" sz="1400" dirty="0">
                <a:solidFill>
                  <a:schemeClr val="bg1"/>
                </a:solidFill>
              </a:rPr>
              <a:t> formulas. The module </a:t>
            </a:r>
            <a:r>
              <a:rPr lang="fr-FR" sz="1400" dirty="0" err="1">
                <a:solidFill>
                  <a:schemeClr val="bg1"/>
                </a:solidFill>
              </a:rPr>
              <a:t>aims</a:t>
            </a:r>
            <a:r>
              <a:rPr lang="fr-FR" sz="1400" dirty="0">
                <a:solidFill>
                  <a:schemeClr val="bg1"/>
                </a:solidFill>
              </a:rPr>
              <a:t> to </a:t>
            </a:r>
            <a:r>
              <a:rPr lang="fr-FR" sz="1400" dirty="0" err="1">
                <a:solidFill>
                  <a:schemeClr val="bg1"/>
                </a:solidFill>
              </a:rPr>
              <a:t>make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students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proficient</a:t>
            </a:r>
            <a:r>
              <a:rPr lang="fr-FR" sz="1400" dirty="0">
                <a:solidFill>
                  <a:schemeClr val="bg1"/>
                </a:solidFill>
              </a:rPr>
              <a:t> in </a:t>
            </a:r>
            <a:r>
              <a:rPr lang="fr-FR" sz="1400" dirty="0" err="1">
                <a:solidFill>
                  <a:schemeClr val="bg1"/>
                </a:solidFill>
              </a:rPr>
              <a:t>using</a:t>
            </a:r>
            <a:r>
              <a:rPr lang="fr-FR" sz="1400" dirty="0">
                <a:solidFill>
                  <a:schemeClr val="bg1"/>
                </a:solidFill>
              </a:rPr>
              <a:t> Excel for diverse </a:t>
            </a:r>
            <a:r>
              <a:rPr lang="fr-FR" sz="1400" dirty="0" err="1">
                <a:solidFill>
                  <a:schemeClr val="bg1"/>
                </a:solidFill>
              </a:rPr>
              <a:t>school</a:t>
            </a:r>
            <a:r>
              <a:rPr lang="fr-FR" sz="1400" dirty="0">
                <a:solidFill>
                  <a:schemeClr val="bg1"/>
                </a:solidFill>
              </a:rPr>
              <a:t> and </a:t>
            </a:r>
            <a:r>
              <a:rPr lang="fr-FR" sz="1400" dirty="0" err="1">
                <a:solidFill>
                  <a:schemeClr val="bg1"/>
                </a:solidFill>
              </a:rPr>
              <a:t>xork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tasks</a:t>
            </a:r>
            <a:r>
              <a:rPr lang="fr-FR" sz="1400" dirty="0">
                <a:solidFill>
                  <a:schemeClr val="bg1"/>
                </a:solidFill>
              </a:rPr>
              <a:t>, </a:t>
            </a:r>
            <a:r>
              <a:rPr lang="fr-FR" sz="1400" dirty="0" err="1">
                <a:solidFill>
                  <a:schemeClr val="bg1"/>
                </a:solidFill>
              </a:rPr>
              <a:t>equipping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them</a:t>
            </a:r>
            <a:r>
              <a:rPr lang="fr-FR" sz="1400" dirty="0">
                <a:solidFill>
                  <a:schemeClr val="bg1"/>
                </a:solidFill>
              </a:rPr>
              <a:t> </a:t>
            </a:r>
            <a:r>
              <a:rPr lang="fr-FR" sz="1400" dirty="0" err="1">
                <a:solidFill>
                  <a:schemeClr val="bg1"/>
                </a:solidFill>
              </a:rPr>
              <a:t>with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valuable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skills</a:t>
            </a:r>
            <a:r>
              <a:rPr lang="fr-FR" sz="1400" dirty="0">
                <a:solidFill>
                  <a:schemeClr val="bg1"/>
                </a:solidFill>
              </a:rPr>
              <a:t> for data management and </a:t>
            </a:r>
            <a:r>
              <a:rPr lang="fr-FR" sz="1400" dirty="0" err="1">
                <a:solidFill>
                  <a:schemeClr val="bg1"/>
                </a:solidFill>
              </a:rPr>
              <a:t>analysis</a:t>
            </a:r>
            <a:r>
              <a:rPr lang="fr-FR" sz="1400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65999D-2F3C-9DDA-5B72-F71E131C92AF}"/>
              </a:ext>
            </a:extLst>
          </p:cNvPr>
          <p:cNvSpPr txBox="1"/>
          <p:nvPr/>
        </p:nvSpPr>
        <p:spPr>
          <a:xfrm>
            <a:off x="8116956" y="3677478"/>
            <a:ext cx="34290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In </a:t>
            </a:r>
            <a:r>
              <a:rPr lang="fr-FR" sz="1400" dirty="0" err="1">
                <a:solidFill>
                  <a:schemeClr val="bg1"/>
                </a:solidFill>
              </a:rPr>
              <a:t>this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chapter</a:t>
            </a:r>
            <a:r>
              <a:rPr lang="fr-FR" sz="1400" dirty="0">
                <a:solidFill>
                  <a:schemeClr val="bg1"/>
                </a:solidFill>
              </a:rPr>
              <a:t>, </a:t>
            </a:r>
            <a:r>
              <a:rPr lang="fr-FR" sz="1400" dirty="0" err="1">
                <a:solidFill>
                  <a:schemeClr val="bg1"/>
                </a:solidFill>
              </a:rPr>
              <a:t>we</a:t>
            </a:r>
            <a:r>
              <a:rPr lang="fr-FR" sz="1400" dirty="0">
                <a:solidFill>
                  <a:schemeClr val="bg1"/>
                </a:solidFill>
              </a:rPr>
              <a:t> explore an alternative </a:t>
            </a:r>
            <a:r>
              <a:rPr lang="fr-FR" sz="1400" dirty="0" err="1">
                <a:solidFill>
                  <a:schemeClr val="bg1"/>
                </a:solidFill>
              </a:rPr>
              <a:t>method</a:t>
            </a:r>
            <a:r>
              <a:rPr lang="fr-FR" sz="1400" dirty="0">
                <a:solidFill>
                  <a:schemeClr val="bg1"/>
                </a:solidFill>
              </a:rPr>
              <a:t> for </a:t>
            </a:r>
            <a:r>
              <a:rPr lang="fr-FR" sz="1400" dirty="0" err="1">
                <a:solidFill>
                  <a:schemeClr val="bg1"/>
                </a:solidFill>
              </a:rPr>
              <a:t>text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editing</a:t>
            </a:r>
            <a:r>
              <a:rPr lang="fr-FR" sz="1400" dirty="0">
                <a:solidFill>
                  <a:schemeClr val="bg1"/>
                </a:solidFill>
              </a:rPr>
              <a:t>, </a:t>
            </a:r>
            <a:r>
              <a:rPr lang="fr-FR" sz="1400" dirty="0" err="1">
                <a:solidFill>
                  <a:schemeClr val="bg1"/>
                </a:solidFill>
              </a:rPr>
              <a:t>similar</a:t>
            </a:r>
            <a:r>
              <a:rPr lang="fr-FR" sz="1400" dirty="0">
                <a:solidFill>
                  <a:schemeClr val="bg1"/>
                </a:solidFill>
              </a:rPr>
              <a:t> to </a:t>
            </a:r>
            <a:r>
              <a:rPr lang="fr-FR" sz="1400" dirty="0" err="1">
                <a:solidFill>
                  <a:schemeClr val="bg1"/>
                </a:solidFill>
              </a:rPr>
              <a:t>what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we</a:t>
            </a:r>
            <a:r>
              <a:rPr lang="fr-FR" sz="1400" dirty="0">
                <a:solidFill>
                  <a:schemeClr val="bg1"/>
                </a:solidFill>
              </a:rPr>
              <a:t> do in Word, but </a:t>
            </a:r>
            <a:r>
              <a:rPr lang="fr-FR" sz="1400" dirty="0" err="1">
                <a:solidFill>
                  <a:schemeClr val="bg1"/>
                </a:solidFill>
              </a:rPr>
              <a:t>with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different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approach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used</a:t>
            </a:r>
            <a:r>
              <a:rPr lang="fr-FR" sz="1400" dirty="0">
                <a:solidFill>
                  <a:schemeClr val="bg1"/>
                </a:solidFill>
              </a:rPr>
              <a:t> in Latex due to the </a:t>
            </a:r>
            <a:r>
              <a:rPr lang="fr-FR" sz="1400" dirty="0" err="1">
                <a:solidFill>
                  <a:schemeClr val="bg1"/>
                </a:solidFill>
              </a:rPr>
              <a:t>contrast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between</a:t>
            </a:r>
            <a:r>
              <a:rPr lang="fr-FR" sz="1400" dirty="0">
                <a:solidFill>
                  <a:schemeClr val="bg1"/>
                </a:solidFill>
              </a:rPr>
              <a:t> Word and Latex. Microsoft Word, </a:t>
            </a:r>
            <a:r>
              <a:rPr lang="fr-FR" sz="1400" dirty="0" err="1">
                <a:solidFill>
                  <a:schemeClr val="bg1"/>
                </a:solidFill>
              </a:rPr>
              <a:t>with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its</a:t>
            </a:r>
            <a:r>
              <a:rPr lang="fr-FR" sz="1400" dirty="0">
                <a:solidFill>
                  <a:schemeClr val="bg1"/>
                </a:solidFill>
              </a:rPr>
              <a:t> user-</a:t>
            </a:r>
            <a:r>
              <a:rPr lang="fr-FR" sz="1400" dirty="0" err="1">
                <a:solidFill>
                  <a:schemeClr val="bg1"/>
                </a:solidFill>
              </a:rPr>
              <a:t>friendly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graphical</a:t>
            </a:r>
            <a:r>
              <a:rPr lang="fr-FR" sz="1400" dirty="0">
                <a:solidFill>
                  <a:schemeClr val="bg1"/>
                </a:solidFill>
              </a:rPr>
              <a:t> interface, </a:t>
            </a:r>
            <a:r>
              <a:rPr lang="fr-FR" sz="1400" dirty="0" err="1">
                <a:solidFill>
                  <a:schemeClr val="bg1"/>
                </a:solidFill>
              </a:rPr>
              <a:t>is</a:t>
            </a:r>
            <a:r>
              <a:rPr lang="fr-FR" sz="1400" dirty="0">
                <a:solidFill>
                  <a:schemeClr val="bg1"/>
                </a:solidFill>
              </a:rPr>
              <a:t> </a:t>
            </a:r>
            <a:r>
              <a:rPr lang="fr-FR" sz="1400" dirty="0" err="1">
                <a:solidFill>
                  <a:schemeClr val="bg1"/>
                </a:solidFill>
              </a:rPr>
              <a:t>great</a:t>
            </a:r>
            <a:r>
              <a:rPr lang="fr-FR" sz="1400" dirty="0">
                <a:solidFill>
                  <a:schemeClr val="bg1"/>
                </a:solidFill>
              </a:rPr>
              <a:t> for </a:t>
            </a:r>
            <a:r>
              <a:rPr lang="fr-FR" sz="1400" dirty="0" err="1">
                <a:solidFill>
                  <a:schemeClr val="bg1"/>
                </a:solidFill>
              </a:rPr>
              <a:t>general</a:t>
            </a:r>
            <a:r>
              <a:rPr lang="fr-FR" sz="1400" dirty="0">
                <a:solidFill>
                  <a:schemeClr val="bg1"/>
                </a:solidFill>
              </a:rPr>
              <a:t> documents. On the </a:t>
            </a:r>
            <a:r>
              <a:rPr lang="fr-FR" sz="1400" dirty="0" err="1">
                <a:solidFill>
                  <a:schemeClr val="bg1"/>
                </a:solidFill>
              </a:rPr>
              <a:t>other</a:t>
            </a:r>
            <a:r>
              <a:rPr lang="fr-FR" sz="1400" dirty="0">
                <a:solidFill>
                  <a:schemeClr val="bg1"/>
                </a:solidFill>
              </a:rPr>
              <a:t> hand, Latex, </a:t>
            </a:r>
            <a:r>
              <a:rPr lang="fr-FR" sz="1400" dirty="0" err="1">
                <a:solidFill>
                  <a:schemeClr val="bg1"/>
                </a:solidFill>
              </a:rPr>
              <a:t>being</a:t>
            </a:r>
            <a:r>
              <a:rPr lang="fr-FR" sz="1400" dirty="0">
                <a:solidFill>
                  <a:schemeClr val="bg1"/>
                </a:solidFill>
              </a:rPr>
              <a:t> a </a:t>
            </a:r>
            <a:r>
              <a:rPr lang="fr-FR" sz="1400" dirty="0" err="1">
                <a:solidFill>
                  <a:schemeClr val="bg1"/>
                </a:solidFill>
              </a:rPr>
              <a:t>typesetting</a:t>
            </a:r>
            <a:r>
              <a:rPr lang="fr-FR" sz="1400" dirty="0">
                <a:solidFill>
                  <a:schemeClr val="bg1"/>
                </a:solidFill>
              </a:rPr>
              <a:t> system, uses mark-up </a:t>
            </a:r>
            <a:r>
              <a:rPr lang="fr-FR" sz="1400" dirty="0" err="1">
                <a:solidFill>
                  <a:schemeClr val="bg1"/>
                </a:solidFill>
              </a:rPr>
              <a:t>language</a:t>
            </a:r>
            <a:r>
              <a:rPr lang="fr-FR" sz="1400" dirty="0">
                <a:solidFill>
                  <a:schemeClr val="bg1"/>
                </a:solidFill>
              </a:rPr>
              <a:t> for </a:t>
            </a:r>
            <a:r>
              <a:rPr lang="fr-FR" sz="1400" dirty="0" err="1">
                <a:solidFill>
                  <a:schemeClr val="bg1"/>
                </a:solidFill>
              </a:rPr>
              <a:t>precise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formatting</a:t>
            </a:r>
            <a:r>
              <a:rPr lang="fr-FR" sz="1400" dirty="0">
                <a:solidFill>
                  <a:schemeClr val="bg1"/>
                </a:solidFill>
              </a:rPr>
              <a:t>, </a:t>
            </a:r>
            <a:r>
              <a:rPr lang="fr-FR" sz="1400" dirty="0" err="1">
                <a:solidFill>
                  <a:schemeClr val="bg1"/>
                </a:solidFill>
              </a:rPr>
              <a:t>making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it</a:t>
            </a:r>
            <a:r>
              <a:rPr lang="fr-FR" sz="1400" dirty="0">
                <a:solidFill>
                  <a:schemeClr val="bg1"/>
                </a:solidFill>
              </a:rPr>
              <a:t> a </a:t>
            </a:r>
            <a:r>
              <a:rPr lang="fr-FR" sz="1400" dirty="0" err="1">
                <a:solidFill>
                  <a:schemeClr val="bg1"/>
                </a:solidFill>
              </a:rPr>
              <a:t>preferred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choice</a:t>
            </a:r>
            <a:r>
              <a:rPr lang="fr-FR" sz="1400" dirty="0">
                <a:solidFill>
                  <a:schemeClr val="bg1"/>
                </a:solidFill>
              </a:rPr>
              <a:t> for </a:t>
            </a:r>
            <a:r>
              <a:rPr lang="fr-FR" sz="1400" dirty="0" err="1">
                <a:solidFill>
                  <a:schemeClr val="bg1"/>
                </a:solidFill>
              </a:rPr>
              <a:t>intricate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academic</a:t>
            </a:r>
            <a:r>
              <a:rPr lang="fr-FR" sz="1400" dirty="0">
                <a:solidFill>
                  <a:schemeClr val="bg1"/>
                </a:solidFill>
              </a:rPr>
              <a:t> and </a:t>
            </a:r>
            <a:r>
              <a:rPr lang="fr-FR" sz="1400" dirty="0" err="1">
                <a:solidFill>
                  <a:schemeClr val="bg1"/>
                </a:solidFill>
              </a:rPr>
              <a:t>scientific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papers</a:t>
            </a:r>
            <a:r>
              <a:rPr lang="fr-FR" sz="1400" dirty="0">
                <a:solidFill>
                  <a:schemeClr val="bg1"/>
                </a:solidFill>
              </a:rPr>
              <a:t>. 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apture d’écran, Bleu électrique, logo, symbole&#10;&#10;Description générée automatiquement">
            <a:extLst>
              <a:ext uri="{FF2B5EF4-FFF2-40B4-BE49-F238E27FC236}">
                <a16:creationId xmlns:a16="http://schemas.microsoft.com/office/drawing/2014/main" id="{CF1ABFBA-A150-D72C-9E03-02EAF2EEE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8808" y="2945920"/>
            <a:ext cx="966160" cy="93740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9DBEA24-A7C1-E336-1F96-EA3C5AD43B58}"/>
              </a:ext>
            </a:extLst>
          </p:cNvPr>
          <p:cNvSpPr txBox="1"/>
          <p:nvPr/>
        </p:nvSpPr>
        <p:spPr>
          <a:xfrm>
            <a:off x="3657600" y="5968041"/>
            <a:ext cx="3022121" cy="8746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4"/>
              </a:rPr>
              <a:t>Cette photo</a:t>
            </a:r>
            <a:r>
              <a:rPr lang="en-US"/>
              <a:t> de Auteur inconnu est fournie sous licence </a:t>
            </a:r>
            <a:r>
              <a:rPr lang="en-US">
                <a:hlinkClick r:id="rId5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13" name="Image 12" descr="Une image contenant symbole, vert, Caractère coloré, capture d’écran&#10;&#10;Description générée automatiquement">
            <a:extLst>
              <a:ext uri="{FF2B5EF4-FFF2-40B4-BE49-F238E27FC236}">
                <a16:creationId xmlns:a16="http://schemas.microsoft.com/office/drawing/2014/main" id="{6F96C4B7-FE05-BDA4-617E-CD495EEA7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89067" y="3010618"/>
            <a:ext cx="841076" cy="779253"/>
          </a:xfrm>
          <a:prstGeom prst="rect">
            <a:avLst/>
          </a:prstGeom>
        </p:spPr>
      </p:pic>
      <p:pic>
        <p:nvPicPr>
          <p:cNvPr id="23" name="Image 22" descr="Une image contenant Police, Graphique, symbole, typographie&#10;&#10;Description générée automatiquement">
            <a:extLst>
              <a:ext uri="{FF2B5EF4-FFF2-40B4-BE49-F238E27FC236}">
                <a16:creationId xmlns:a16="http://schemas.microsoft.com/office/drawing/2014/main" id="{B1F79F27-ECD1-FDFA-39BA-936045FFDB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207925" y="3050307"/>
            <a:ext cx="1394604" cy="58485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382B029-7C2A-5CE0-7C70-ABEDFDB685FA}"/>
              </a:ext>
            </a:extLst>
          </p:cNvPr>
          <p:cNvSpPr txBox="1"/>
          <p:nvPr/>
        </p:nvSpPr>
        <p:spPr>
          <a:xfrm>
            <a:off x="10207925" y="6367372"/>
            <a:ext cx="1394604" cy="8746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9"/>
              </a:rPr>
              <a:t>Cette photo</a:t>
            </a:r>
            <a:r>
              <a:rPr lang="en-US"/>
              <a:t> de Auteur inconnu est fournie sous licence </a:t>
            </a:r>
            <a:r>
              <a:rPr lang="en-US">
                <a:hlinkClick r:id="rId5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  <p:bldP spid="7" grpId="0"/>
      <p:bldP spid="1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57493" y="543474"/>
            <a:ext cx="3924840" cy="725332"/>
          </a:xfrm>
        </p:spPr>
        <p:txBody>
          <a:bodyPr/>
          <a:lstStyle/>
          <a:p>
            <a:r>
              <a:rPr lang="en-US" dirty="0">
                <a:cs typeface="Biome"/>
              </a:rPr>
              <a:t>Google Services/PowerPoint/HTML&amp;CSS: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66224" y="544207"/>
            <a:ext cx="3911982" cy="724599"/>
          </a:xfrm>
        </p:spPr>
        <p:txBody>
          <a:bodyPr/>
          <a:lstStyle/>
          <a:p>
            <a:r>
              <a:rPr lang="en-US" dirty="0">
                <a:cs typeface="Biome"/>
              </a:rPr>
              <a:t>Git &amp; GitHub : 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64931" y="1348956"/>
            <a:ext cx="3911982" cy="44066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cs typeface="Biome"/>
              </a:rPr>
              <a:t>In this chapter, students explored Google Services like Docs, Sheets, and Gmail, followed by a quick introduction to PowerPoint, where they learned to create presentations with ease, due to its familiar interface shared with other Microsoft Office programs. Additionally, the students delved into HTML &amp; CSS, discovering how to build basic websites by inserting texts, tables, images, and various elements. This diverse set of skills provides a well-rounded understanding of digital tools for effective communication and web creation.  </a:t>
            </a:r>
            <a:endParaRPr lang="en-US" dirty="0"/>
          </a:p>
          <a:p>
            <a:pPr marL="283210" indent="-28321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66224" y="1348956"/>
            <a:ext cx="3911982" cy="44066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cs typeface="Biome"/>
              </a:rPr>
              <a:t>In this chapter, students learned about Git and GitHub, tools that enable collaborative project work without disruptions. GitHub, a platform for saving and sharing code, simplifies teamwork, fostering collaboration to build innovative projects together. The goal of learning Git &amp; GitHub is to make collaboration easy for teams, facilitating the creation of exciting </a:t>
            </a:r>
            <a:r>
              <a:rPr lang="en-US" dirty="0" err="1">
                <a:cs typeface="Biome"/>
              </a:rPr>
              <a:t>ptojects</a:t>
            </a:r>
            <a:r>
              <a:rPr lang="en-US" dirty="0">
                <a:cs typeface="Biome"/>
              </a:rPr>
              <a:t> collectively. </a:t>
            </a:r>
            <a:endParaRPr lang="en-US" dirty="0"/>
          </a:p>
          <a:p>
            <a:pPr marL="283210" indent="-283210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TIC 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Image 8" descr="Une image contenant Graphique, capture d’écran, logo, Police&#10;&#10;Description générée automatiquement">
            <a:extLst>
              <a:ext uri="{FF2B5EF4-FFF2-40B4-BE49-F238E27FC236}">
                <a16:creationId xmlns:a16="http://schemas.microsoft.com/office/drawing/2014/main" id="{6DB82D02-C198-2FC2-45E6-5AE417D9F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7597" y="1881277"/>
            <a:ext cx="1068241" cy="1039484"/>
          </a:xfrm>
          <a:prstGeom prst="rect">
            <a:avLst/>
          </a:prstGeom>
        </p:spPr>
      </p:pic>
      <p:pic>
        <p:nvPicPr>
          <p:cNvPr id="12" name="Image 11" descr="Une image contenant logo, rouge, Police, conception&#10;&#10;Description générée automatiquement">
            <a:extLst>
              <a:ext uri="{FF2B5EF4-FFF2-40B4-BE49-F238E27FC236}">
                <a16:creationId xmlns:a16="http://schemas.microsoft.com/office/drawing/2014/main" id="{920B8D30-9531-D945-3292-AED17CD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48130" y="5545168"/>
            <a:ext cx="1346080" cy="1216684"/>
          </a:xfrm>
          <a:prstGeom prst="rect">
            <a:avLst/>
          </a:prstGeom>
        </p:spPr>
      </p:pic>
      <p:pic>
        <p:nvPicPr>
          <p:cNvPr id="15" name="Image 14" descr="Une image contenant Bleu électrique, capture d’écran, logo, symbole&#10;&#10;Description générée automatiquement">
            <a:extLst>
              <a:ext uri="{FF2B5EF4-FFF2-40B4-BE49-F238E27FC236}">
                <a16:creationId xmlns:a16="http://schemas.microsoft.com/office/drawing/2014/main" id="{69F9E2E9-B0FE-7CDA-999B-EF0165F01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35172" y="3361606"/>
            <a:ext cx="1428750" cy="1428750"/>
          </a:xfrm>
          <a:prstGeom prst="rect">
            <a:avLst/>
          </a:prstGeom>
        </p:spPr>
      </p:pic>
      <p:pic>
        <p:nvPicPr>
          <p:cNvPr id="27" name="Image 26" descr="Une image contenant capture d’écran, Graphique, symbole, Rectangle&#10;&#10;Description générée automatiquement">
            <a:extLst>
              <a:ext uri="{FF2B5EF4-FFF2-40B4-BE49-F238E27FC236}">
                <a16:creationId xmlns:a16="http://schemas.microsoft.com/office/drawing/2014/main" id="{E415FF19-2D1B-2F0F-99FC-67091CE15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591409" y="4469203"/>
            <a:ext cx="2218428" cy="2563483"/>
          </a:xfrm>
          <a:prstGeom prst="rect">
            <a:avLst/>
          </a:prstGeom>
        </p:spPr>
      </p:pic>
      <p:pic>
        <p:nvPicPr>
          <p:cNvPr id="36" name="Image 35" descr="Une image contenant Police, logo, Graphique, symbole&#10;&#10;Description générée automatiquement">
            <a:extLst>
              <a:ext uri="{FF2B5EF4-FFF2-40B4-BE49-F238E27FC236}">
                <a16:creationId xmlns:a16="http://schemas.microsoft.com/office/drawing/2014/main" id="{9FD1EB18-9AD9-6D18-219A-B42F04E9AC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532188" y="4334773"/>
            <a:ext cx="2257246" cy="115019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F47531E0-9F5C-FCA2-1F6F-6592A725F0C6}"/>
              </a:ext>
            </a:extLst>
          </p:cNvPr>
          <p:cNvSpPr txBox="1"/>
          <p:nvPr/>
        </p:nvSpPr>
        <p:spPr>
          <a:xfrm>
            <a:off x="9532188" y="8590471"/>
            <a:ext cx="2257246" cy="7308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11"/>
              </a:rPr>
              <a:t>Cette photo</a:t>
            </a:r>
            <a:r>
              <a:rPr lang="en-US"/>
              <a:t> de Auteur inconnu est fournie sous licence </a:t>
            </a:r>
            <a:r>
              <a:rPr lang="en-US">
                <a:hlinkClick r:id="rId12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39" name="Image 38" descr="Une image contenant noir, obscurité, capture d’écran, cercle&#10;&#10;Description générée automatiquement">
            <a:extLst>
              <a:ext uri="{FF2B5EF4-FFF2-40B4-BE49-F238E27FC236}">
                <a16:creationId xmlns:a16="http://schemas.microsoft.com/office/drawing/2014/main" id="{5DE930E0-1F30-D649-BB3B-87DDCD9219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824241" y="4785503"/>
            <a:ext cx="1259296" cy="12120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89B97710-F172-609C-5F61-5D4A82180295}"/>
              </a:ext>
            </a:extLst>
          </p:cNvPr>
          <p:cNvSpPr txBox="1"/>
          <p:nvPr/>
        </p:nvSpPr>
        <p:spPr>
          <a:xfrm>
            <a:off x="5552836" y="6745137"/>
            <a:ext cx="1675803" cy="87464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14"/>
              </a:rPr>
              <a:t>Cette photo</a:t>
            </a:r>
            <a:r>
              <a:rPr lang="en-US"/>
              <a:t> de Auteur inconnu est fournie sous licence </a:t>
            </a:r>
            <a:r>
              <a:rPr lang="en-US">
                <a:hlinkClick r:id="rId12"/>
              </a:rPr>
              <a:t>CC BY-NC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TIC –Information and Communication Technology 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2" name="Espace réservé du contenu 11">
            <a:extLst>
              <a:ext uri="{FF2B5EF4-FFF2-40B4-BE49-F238E27FC236}">
                <a16:creationId xmlns:a16="http://schemas.microsoft.com/office/drawing/2014/main" id="{F0DEC2AC-F64C-94B7-5EAD-288378B619F8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2240769921"/>
              </p:ext>
            </p:extLst>
          </p:nvPr>
        </p:nvGraphicFramePr>
        <p:xfrm>
          <a:off x="877018" y="589471"/>
          <a:ext cx="10191283" cy="5505653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153478">
                  <a:extLst>
                    <a:ext uri="{9D8B030D-6E8A-4147-A177-3AD203B41FA5}">
                      <a16:colId xmlns:a16="http://schemas.microsoft.com/office/drawing/2014/main" val="1167089897"/>
                    </a:ext>
                  </a:extLst>
                </a:gridCol>
                <a:gridCol w="8037805">
                  <a:extLst>
                    <a:ext uri="{9D8B030D-6E8A-4147-A177-3AD203B41FA5}">
                      <a16:colId xmlns:a16="http://schemas.microsoft.com/office/drawing/2014/main" val="864461410"/>
                    </a:ext>
                  </a:extLst>
                </a:gridCol>
              </a:tblGrid>
              <a:tr h="63240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IMPORTANCE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209174"/>
                  </a:ext>
                </a:extLst>
              </a:tr>
              <a:tr h="63240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Word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Essential for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creating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professional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documents 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fostering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collaboration,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offering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 versatile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features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for efficient communication in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academic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professional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contexts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. 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43940"/>
                  </a:ext>
                </a:extLst>
              </a:tr>
              <a:tr h="63240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Excel</a:t>
                      </a:r>
                      <a:endParaRPr lang="fr-FR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Essential managing data, creating tables, charts, 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professional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 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tasks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. Excel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proficiency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applicable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across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various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fields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. 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48617"/>
                  </a:ext>
                </a:extLst>
              </a:tr>
              <a:tr h="874209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Latex</a:t>
                      </a:r>
                      <a:endParaRPr lang="fr-FR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Essential for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price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document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formatting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in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academic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 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scientific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contexts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learning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Latex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is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crucial.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Its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advanced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typesetting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capabilities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make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it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preferred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for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creating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complex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andprofessional-looking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papers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. 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780830"/>
                  </a:ext>
                </a:extLst>
              </a:tr>
              <a:tr h="63240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Google Services</a:t>
                      </a:r>
                      <a:endParaRPr lang="fr-FR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Essential for collaboration,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mastering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Google services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streamlines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document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creation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in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academic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 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professional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contexts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. 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969523"/>
                  </a:ext>
                </a:extLst>
              </a:tr>
              <a:tr h="63240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PowerPoint</a:t>
                      </a:r>
                      <a:endParaRPr lang="fr-FR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Essential for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impactful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presentations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in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academic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professional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settings,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mastering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PowerPoint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enhances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communication 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visual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representation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skills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. 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471764"/>
                  </a:ext>
                </a:extLst>
              </a:tr>
              <a:tr h="63240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HTML&amp;CSS</a:t>
                      </a:r>
                      <a:endParaRPr lang="fr-FR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Essential for basic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website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creation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mastering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HTML &amp; CSS enables the insertion of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, tables, images, and more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fostering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foundational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web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development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skills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. 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577975"/>
                  </a:ext>
                </a:extLst>
              </a:tr>
              <a:tr h="83700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Git &amp; GitHub </a:t>
                      </a:r>
                      <a:endParaRPr lang="fr-FR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Essential for collaborative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coding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mastering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Git &amp; GitHub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streamlines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teamwork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facilitates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efficient version control, crucial in software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development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collanorative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projects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. The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knowledge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gained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empowers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effective contribution to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shared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 code repositories. 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397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EE3FF80-4CF2-C798-A334-98C1A16A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477300"/>
          </a:xfrm>
        </p:spPr>
        <p:txBody>
          <a:bodyPr/>
          <a:lstStyle/>
          <a:p>
            <a:r>
              <a:rPr lang="fr-FR" dirty="0">
                <a:cs typeface="Biome"/>
              </a:rPr>
              <a:t>ASSIGNMENTS: 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B859039-5727-1E81-1C0B-53D535EF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381DDF4-79FD-9B60-D22D-F132B81116A2}"/>
              </a:ext>
            </a:extLst>
          </p:cNvPr>
          <p:cNvSpPr txBox="1"/>
          <p:nvPr/>
        </p:nvSpPr>
        <p:spPr>
          <a:xfrm>
            <a:off x="712304" y="1225826"/>
            <a:ext cx="10833652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At the conclusion of </a:t>
            </a:r>
            <a:r>
              <a:rPr lang="fr-FR" sz="1600" dirty="0" err="1">
                <a:solidFill>
                  <a:schemeClr val="bg1"/>
                </a:solidFill>
              </a:rPr>
              <a:t>each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chapter</a:t>
            </a:r>
            <a:r>
              <a:rPr lang="fr-FR" sz="1600" dirty="0">
                <a:solidFill>
                  <a:schemeClr val="bg1"/>
                </a:solidFill>
              </a:rPr>
              <a:t>, the </a:t>
            </a:r>
            <a:r>
              <a:rPr lang="fr-FR" sz="1600" dirty="0" err="1">
                <a:solidFill>
                  <a:schemeClr val="bg1"/>
                </a:solidFill>
              </a:rPr>
              <a:t>instructor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assings</a:t>
            </a:r>
            <a:r>
              <a:rPr lang="fr-FR" sz="1600" dirty="0">
                <a:solidFill>
                  <a:schemeClr val="bg1"/>
                </a:solidFill>
              </a:rPr>
              <a:t> a </a:t>
            </a:r>
            <a:r>
              <a:rPr lang="fr-FR" sz="1600" dirty="0" err="1">
                <a:solidFill>
                  <a:schemeClr val="bg1"/>
                </a:solidFill>
              </a:rPr>
              <a:t>homework</a:t>
            </a:r>
            <a:r>
              <a:rPr lang="fr-FR" sz="1600" dirty="0">
                <a:solidFill>
                  <a:schemeClr val="bg1"/>
                </a:solidFill>
              </a:rPr>
              <a:t> to the </a:t>
            </a:r>
            <a:r>
              <a:rPr lang="fr-FR" sz="1600" dirty="0" err="1">
                <a:solidFill>
                  <a:schemeClr val="bg1"/>
                </a:solidFill>
              </a:rPr>
              <a:t>students</a:t>
            </a:r>
            <a:r>
              <a:rPr lang="fr-FR" sz="1600" dirty="0">
                <a:solidFill>
                  <a:schemeClr val="bg1"/>
                </a:solidFill>
              </a:rPr>
              <a:t>, and the </a:t>
            </a:r>
            <a:r>
              <a:rPr lang="fr-FR" sz="1600" dirty="0" err="1">
                <a:solidFill>
                  <a:schemeClr val="bg1"/>
                </a:solidFill>
              </a:rPr>
              <a:t>following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is</a:t>
            </a:r>
            <a:r>
              <a:rPr lang="fr-FR" sz="1600" dirty="0">
                <a:solidFill>
                  <a:schemeClr val="bg1"/>
                </a:solidFill>
              </a:rPr>
              <a:t> a </a:t>
            </a:r>
            <a:r>
              <a:rPr lang="fr-FR" sz="1600" dirty="0" err="1">
                <a:solidFill>
                  <a:schemeClr val="bg1"/>
                </a:solidFill>
              </a:rPr>
              <a:t>summary</a:t>
            </a:r>
            <a:r>
              <a:rPr lang="fr-FR" sz="1600" dirty="0">
                <a:solidFill>
                  <a:schemeClr val="bg1"/>
                </a:solidFill>
              </a:rPr>
              <a:t> of </a:t>
            </a:r>
            <a:r>
              <a:rPr lang="fr-FR" sz="1600" dirty="0" err="1">
                <a:solidFill>
                  <a:schemeClr val="bg1"/>
                </a:solidFill>
              </a:rPr>
              <a:t>each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homework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assignment</a:t>
            </a:r>
            <a:r>
              <a:rPr lang="fr-FR" sz="1600" dirty="0">
                <a:solidFill>
                  <a:schemeClr val="bg1"/>
                </a:solidFill>
              </a:rPr>
              <a:t>. </a:t>
            </a:r>
          </a:p>
          <a:p>
            <a:r>
              <a:rPr lang="fr-FR" sz="1600" dirty="0">
                <a:solidFill>
                  <a:schemeClr val="bg1"/>
                </a:solidFill>
              </a:rPr>
              <a:t>     </a:t>
            </a:r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-CHAPTER 1 – HOMEWORK :</a:t>
            </a:r>
            <a:r>
              <a:rPr lang="fr-FR" sz="1600" dirty="0">
                <a:solidFill>
                  <a:schemeClr val="bg1"/>
                </a:solidFill>
              </a:rPr>
              <a:t> </a:t>
            </a:r>
          </a:p>
          <a:p>
            <a:r>
              <a:rPr lang="fr-FR" sz="1600" dirty="0">
                <a:solidFill>
                  <a:schemeClr val="bg1"/>
                </a:solidFill>
              </a:rPr>
              <a:t>For the first </a:t>
            </a:r>
            <a:r>
              <a:rPr lang="fr-FR" sz="1600" dirty="0" err="1">
                <a:solidFill>
                  <a:schemeClr val="bg1"/>
                </a:solidFill>
              </a:rPr>
              <a:t>chapter's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homework</a:t>
            </a:r>
            <a:r>
              <a:rPr lang="fr-FR" sz="1600" dirty="0">
                <a:solidFill>
                  <a:schemeClr val="bg1"/>
                </a:solidFill>
              </a:rPr>
              <a:t> (Word), </a:t>
            </a:r>
            <a:r>
              <a:rPr lang="fr-FR" sz="1600" dirty="0" err="1">
                <a:solidFill>
                  <a:schemeClr val="bg1"/>
                </a:solidFill>
              </a:rPr>
              <a:t>students</a:t>
            </a:r>
            <a:r>
              <a:rPr lang="fr-FR" sz="1600" dirty="0">
                <a:solidFill>
                  <a:schemeClr val="bg1"/>
                </a:solidFill>
              </a:rPr>
              <a:t> are </a:t>
            </a:r>
            <a:r>
              <a:rPr lang="fr-FR" sz="1600" dirty="0" err="1">
                <a:solidFill>
                  <a:schemeClr val="bg1"/>
                </a:solidFill>
              </a:rPr>
              <a:t>tasked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with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creating</a:t>
            </a:r>
            <a:r>
              <a:rPr lang="fr-FR" sz="1600" dirty="0">
                <a:solidFill>
                  <a:schemeClr val="bg1"/>
                </a:solidFill>
              </a:rPr>
              <a:t> a </a:t>
            </a:r>
            <a:r>
              <a:rPr lang="fr-FR" sz="1600" dirty="0" err="1">
                <a:solidFill>
                  <a:schemeClr val="bg1"/>
                </a:solidFill>
              </a:rPr>
              <a:t>project</a:t>
            </a:r>
            <a:r>
              <a:rPr lang="fr-FR" sz="1600" dirty="0">
                <a:solidFill>
                  <a:schemeClr val="bg1"/>
                </a:solidFill>
              </a:rPr>
              <a:t> </a:t>
            </a:r>
            <a:r>
              <a:rPr lang="fr-FR" sz="1600" dirty="0" err="1">
                <a:solidFill>
                  <a:schemeClr val="bg1"/>
                </a:solidFill>
              </a:rPr>
              <a:t>involving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text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editing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utilizing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various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formatting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elements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suvh</a:t>
            </a:r>
            <a:r>
              <a:rPr lang="fr-FR" sz="1600" dirty="0">
                <a:solidFill>
                  <a:schemeClr val="bg1"/>
                </a:solidFill>
              </a:rPr>
              <a:t> as </a:t>
            </a:r>
            <a:r>
              <a:rPr lang="fr-FR" sz="1600" dirty="0" err="1">
                <a:solidFill>
                  <a:schemeClr val="bg1"/>
                </a:solidFill>
              </a:rPr>
              <a:t>italic</a:t>
            </a:r>
            <a:r>
              <a:rPr lang="fr-FR" sz="1600" dirty="0">
                <a:solidFill>
                  <a:schemeClr val="bg1"/>
                </a:solidFill>
              </a:rPr>
              <a:t>, </a:t>
            </a:r>
            <a:r>
              <a:rPr lang="fr-FR" sz="1600" dirty="0" err="1">
                <a:solidFill>
                  <a:schemeClr val="bg1"/>
                </a:solidFill>
              </a:rPr>
              <a:t>bold</a:t>
            </a:r>
            <a:r>
              <a:rPr lang="fr-FR" sz="1600" dirty="0">
                <a:solidFill>
                  <a:schemeClr val="bg1"/>
                </a:solidFill>
              </a:rPr>
              <a:t>, and </a:t>
            </a:r>
            <a:r>
              <a:rPr lang="fr-FR" sz="1600" dirty="0" err="1">
                <a:solidFill>
                  <a:schemeClr val="bg1"/>
                </a:solidFill>
              </a:rPr>
              <a:t>underlined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text</a:t>
            </a:r>
            <a:r>
              <a:rPr lang="fr-FR" sz="1600" dirty="0">
                <a:solidFill>
                  <a:schemeClr val="bg1"/>
                </a:solidFill>
              </a:rPr>
              <a:t>. </a:t>
            </a:r>
            <a:r>
              <a:rPr lang="fr-FR" sz="1600" dirty="0" err="1">
                <a:solidFill>
                  <a:schemeClr val="bg1"/>
                </a:solidFill>
              </a:rPr>
              <a:t>Additionally</a:t>
            </a:r>
            <a:r>
              <a:rPr lang="fr-FR" sz="1600" dirty="0">
                <a:solidFill>
                  <a:schemeClr val="bg1"/>
                </a:solidFill>
              </a:rPr>
              <a:t>, </a:t>
            </a:r>
            <a:r>
              <a:rPr lang="fr-FR" sz="1600" dirty="0" err="1">
                <a:solidFill>
                  <a:schemeClr val="bg1"/>
                </a:solidFill>
              </a:rPr>
              <a:t>they</a:t>
            </a:r>
            <a:r>
              <a:rPr lang="fr-FR" sz="1600" dirty="0">
                <a:solidFill>
                  <a:schemeClr val="bg1"/>
                </a:solidFill>
              </a:rPr>
              <a:t> are </a:t>
            </a:r>
            <a:r>
              <a:rPr lang="fr-FR" sz="1600" dirty="0" err="1">
                <a:solidFill>
                  <a:schemeClr val="bg1"/>
                </a:solidFill>
              </a:rPr>
              <a:t>instructed</a:t>
            </a:r>
            <a:r>
              <a:rPr lang="fr-FR" sz="1600" dirty="0">
                <a:solidFill>
                  <a:schemeClr val="bg1"/>
                </a:solidFill>
              </a:rPr>
              <a:t> to </a:t>
            </a:r>
            <a:r>
              <a:rPr lang="fr-FR" sz="1600" dirty="0" err="1">
                <a:solidFill>
                  <a:schemeClr val="bg1"/>
                </a:solidFill>
              </a:rPr>
              <a:t>create</a:t>
            </a:r>
            <a:r>
              <a:rPr lang="fr-FR" sz="1600" dirty="0">
                <a:solidFill>
                  <a:schemeClr val="bg1"/>
                </a:solidFill>
              </a:rPr>
              <a:t> multiple tables </a:t>
            </a:r>
            <a:r>
              <a:rPr lang="fr-FR" sz="1600" dirty="0" err="1">
                <a:solidFill>
                  <a:schemeClr val="bg1"/>
                </a:solidFill>
              </a:rPr>
              <a:t>with</a:t>
            </a:r>
            <a:r>
              <a:rPr lang="fr-FR" sz="1600" dirty="0">
                <a:solidFill>
                  <a:schemeClr val="bg1"/>
                </a:solidFill>
              </a:rPr>
              <a:t> diverse styles, </a:t>
            </a:r>
            <a:r>
              <a:rPr lang="fr-FR" sz="1600" dirty="0" err="1">
                <a:solidFill>
                  <a:schemeClr val="bg1"/>
                </a:solidFill>
              </a:rPr>
              <a:t>employ</a:t>
            </a:r>
            <a:r>
              <a:rPr lang="fr-FR" sz="1600" dirty="0">
                <a:solidFill>
                  <a:schemeClr val="bg1"/>
                </a:solidFill>
              </a:rPr>
              <a:t> the SmartArt </a:t>
            </a:r>
            <a:r>
              <a:rPr lang="fr-FR" sz="1600" dirty="0" err="1">
                <a:solidFill>
                  <a:schemeClr val="bg1"/>
                </a:solidFill>
              </a:rPr>
              <a:t>function</a:t>
            </a:r>
            <a:r>
              <a:rPr lang="fr-FR" sz="1600" dirty="0">
                <a:solidFill>
                  <a:schemeClr val="bg1"/>
                </a:solidFill>
              </a:rPr>
              <a:t>, </a:t>
            </a:r>
            <a:r>
              <a:rPr lang="fr-FR" sz="1600" dirty="0" err="1">
                <a:solidFill>
                  <a:schemeClr val="bg1"/>
                </a:solidFill>
              </a:rPr>
              <a:t>incorporate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forms</a:t>
            </a:r>
            <a:r>
              <a:rPr lang="fr-FR" sz="1600" dirty="0">
                <a:solidFill>
                  <a:schemeClr val="bg1"/>
                </a:solidFill>
              </a:rPr>
              <a:t>, and </a:t>
            </a:r>
            <a:r>
              <a:rPr lang="fr-FR" sz="1600" dirty="0" err="1">
                <a:solidFill>
                  <a:schemeClr val="bg1"/>
                </a:solidFill>
              </a:rPr>
              <a:t>integrate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equations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into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their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project</a:t>
            </a:r>
            <a:r>
              <a:rPr lang="fr-FR" sz="1600" dirty="0">
                <a:solidFill>
                  <a:schemeClr val="bg1"/>
                </a:solidFill>
              </a:rPr>
              <a:t>.</a:t>
            </a:r>
          </a:p>
          <a:p>
            <a:r>
              <a:rPr lang="fr-FR" sz="1600" dirty="0">
                <a:solidFill>
                  <a:schemeClr val="bg1"/>
                </a:solidFill>
              </a:rPr>
              <a:t>   </a:t>
            </a:r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 -CHAPTER 2 – HOMEWORK :</a:t>
            </a:r>
          </a:p>
          <a:p>
            <a:r>
              <a:rPr lang="fr-FR" sz="1600" dirty="0">
                <a:solidFill>
                  <a:schemeClr val="bg1"/>
                </a:solidFill>
              </a:rPr>
              <a:t>For the second </a:t>
            </a:r>
            <a:r>
              <a:rPr lang="fr-FR" sz="1600" dirty="0" err="1">
                <a:solidFill>
                  <a:schemeClr val="bg1"/>
                </a:solidFill>
              </a:rPr>
              <a:t>chapter's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homework</a:t>
            </a:r>
            <a:r>
              <a:rPr lang="fr-FR" sz="1600" dirty="0">
                <a:solidFill>
                  <a:schemeClr val="bg1"/>
                </a:solidFill>
              </a:rPr>
              <a:t> (Excel), </a:t>
            </a:r>
            <a:r>
              <a:rPr lang="fr-FR" sz="1600" dirty="0" err="1">
                <a:solidFill>
                  <a:schemeClr val="bg1"/>
                </a:solidFill>
              </a:rPr>
              <a:t>students</a:t>
            </a:r>
            <a:r>
              <a:rPr lang="fr-FR" sz="1600" dirty="0">
                <a:solidFill>
                  <a:schemeClr val="bg1"/>
                </a:solidFill>
              </a:rPr>
              <a:t> are </a:t>
            </a:r>
            <a:r>
              <a:rPr lang="fr-FR" sz="1600" dirty="0" err="1">
                <a:solidFill>
                  <a:schemeClr val="bg1"/>
                </a:solidFill>
              </a:rPr>
              <a:t>required</a:t>
            </a:r>
            <a:r>
              <a:rPr lang="fr-FR" sz="1600" dirty="0">
                <a:solidFill>
                  <a:schemeClr val="bg1"/>
                </a:solidFill>
              </a:rPr>
              <a:t> to </a:t>
            </a:r>
            <a:r>
              <a:rPr lang="fr-FR" sz="1600" dirty="0" err="1">
                <a:solidFill>
                  <a:schemeClr val="bg1"/>
                </a:solidFill>
              </a:rPr>
              <a:t>create</a:t>
            </a:r>
            <a:r>
              <a:rPr lang="fr-FR" sz="1600" dirty="0">
                <a:solidFill>
                  <a:schemeClr val="bg1"/>
                </a:solidFill>
              </a:rPr>
              <a:t> an Excel </a:t>
            </a:r>
            <a:r>
              <a:rPr lang="fr-FR" sz="1600" dirty="0" err="1">
                <a:solidFill>
                  <a:schemeClr val="bg1"/>
                </a:solidFill>
              </a:rPr>
              <a:t>project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with</a:t>
            </a:r>
            <a:r>
              <a:rPr lang="fr-FR" sz="1600" dirty="0">
                <a:solidFill>
                  <a:schemeClr val="bg1"/>
                </a:solidFill>
              </a:rPr>
              <a:t> multiple </a:t>
            </a:r>
            <a:r>
              <a:rPr lang="fr-FR" sz="1600" dirty="0" err="1">
                <a:solidFill>
                  <a:schemeClr val="bg1"/>
                </a:solidFill>
              </a:rPr>
              <a:t>sheets</a:t>
            </a:r>
            <a:r>
              <a:rPr lang="fr-FR" sz="1600" dirty="0">
                <a:solidFill>
                  <a:schemeClr val="bg1"/>
                </a:solidFill>
              </a:rPr>
              <a:t>. On the first </a:t>
            </a:r>
            <a:r>
              <a:rPr lang="fr-FR" sz="1600" dirty="0" err="1">
                <a:solidFill>
                  <a:schemeClr val="bg1"/>
                </a:solidFill>
              </a:rPr>
              <a:t>sheet</a:t>
            </a:r>
            <a:r>
              <a:rPr lang="fr-FR" sz="1600" dirty="0">
                <a:solidFill>
                  <a:schemeClr val="bg1"/>
                </a:solidFill>
              </a:rPr>
              <a:t>, </a:t>
            </a:r>
            <a:r>
              <a:rPr lang="fr-FR" sz="1600" dirty="0" err="1">
                <a:solidFill>
                  <a:schemeClr val="bg1"/>
                </a:solidFill>
              </a:rPr>
              <a:t>they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should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craft</a:t>
            </a:r>
            <a:r>
              <a:rPr lang="fr-FR" sz="1600" dirty="0">
                <a:solidFill>
                  <a:schemeClr val="bg1"/>
                </a:solidFill>
              </a:rPr>
              <a:t> a </a:t>
            </a:r>
            <a:r>
              <a:rPr lang="fr-FR" sz="1600" dirty="0" err="1">
                <a:solidFill>
                  <a:schemeClr val="bg1"/>
                </a:solidFill>
              </a:rPr>
              <a:t>comprehensive</a:t>
            </a:r>
            <a:r>
              <a:rPr lang="fr-FR" sz="1600" dirty="0">
                <a:solidFill>
                  <a:schemeClr val="bg1"/>
                </a:solidFill>
              </a:rPr>
              <a:t> table </a:t>
            </a:r>
            <a:r>
              <a:rPr lang="fr-FR" sz="1600" dirty="0" err="1">
                <a:solidFill>
                  <a:schemeClr val="bg1"/>
                </a:solidFill>
              </a:rPr>
              <a:t>containing</a:t>
            </a:r>
            <a:r>
              <a:rPr lang="fr-FR" sz="1600" dirty="0">
                <a:solidFill>
                  <a:schemeClr val="bg1"/>
                </a:solidFill>
              </a:rPr>
              <a:t> the full </a:t>
            </a:r>
            <a:r>
              <a:rPr lang="fr-FR" sz="1600" dirty="0" err="1">
                <a:solidFill>
                  <a:schemeClr val="bg1"/>
                </a:solidFill>
              </a:rPr>
              <a:t>names</a:t>
            </a:r>
            <a:r>
              <a:rPr lang="fr-FR" sz="1600" dirty="0">
                <a:solidFill>
                  <a:schemeClr val="bg1"/>
                </a:solidFill>
              </a:rPr>
              <a:t> of class </a:t>
            </a:r>
            <a:r>
              <a:rPr lang="fr-FR" sz="1600" dirty="0" err="1">
                <a:solidFill>
                  <a:schemeClr val="bg1"/>
                </a:solidFill>
              </a:rPr>
              <a:t>students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along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with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their</a:t>
            </a:r>
            <a:r>
              <a:rPr lang="fr-FR" sz="1600" dirty="0">
                <a:solidFill>
                  <a:schemeClr val="bg1"/>
                </a:solidFill>
              </a:rPr>
              <a:t> exam note for </a:t>
            </a:r>
            <a:r>
              <a:rPr lang="fr-FR" sz="1600" dirty="0" err="1">
                <a:solidFill>
                  <a:schemeClr val="bg1"/>
                </a:solidFill>
              </a:rPr>
              <a:t>each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student</a:t>
            </a:r>
            <a:r>
              <a:rPr lang="fr-FR" sz="1600" dirty="0">
                <a:solidFill>
                  <a:schemeClr val="bg1"/>
                </a:solidFill>
              </a:rPr>
              <a:t>. Adjacent to </a:t>
            </a:r>
            <a:r>
              <a:rPr lang="fr-FR" sz="1600" dirty="0" err="1">
                <a:solidFill>
                  <a:schemeClr val="bg1"/>
                </a:solidFill>
              </a:rPr>
              <a:t>this</a:t>
            </a:r>
            <a:r>
              <a:rPr lang="fr-FR" sz="1600" dirty="0">
                <a:solidFill>
                  <a:schemeClr val="bg1"/>
                </a:solidFill>
              </a:rPr>
              <a:t> table, a </a:t>
            </a:r>
            <a:r>
              <a:rPr lang="fr-FR" sz="1600" dirty="0" err="1">
                <a:solidFill>
                  <a:schemeClr val="bg1"/>
                </a:solidFill>
              </a:rPr>
              <a:t>smaller</a:t>
            </a:r>
            <a:r>
              <a:rPr lang="fr-FR" sz="1600" dirty="0">
                <a:solidFill>
                  <a:schemeClr val="bg1"/>
                </a:solidFill>
              </a:rPr>
              <a:t> one </a:t>
            </a:r>
            <a:r>
              <a:rPr lang="fr-FR" sz="1600" dirty="0" err="1">
                <a:solidFill>
                  <a:schemeClr val="bg1"/>
                </a:solidFill>
              </a:rPr>
              <a:t>should</a:t>
            </a:r>
            <a:r>
              <a:rPr lang="fr-FR" sz="1600" dirty="0">
                <a:solidFill>
                  <a:schemeClr val="bg1"/>
                </a:solidFill>
              </a:rPr>
              <a:t> showcase </a:t>
            </a:r>
            <a:r>
              <a:rPr lang="fr-FR" sz="1600" dirty="0" err="1">
                <a:solidFill>
                  <a:schemeClr val="bg1"/>
                </a:solidFill>
              </a:rPr>
              <a:t>functions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defining</a:t>
            </a:r>
            <a:r>
              <a:rPr lang="fr-FR" sz="1600" dirty="0">
                <a:solidFill>
                  <a:schemeClr val="bg1"/>
                </a:solidFill>
              </a:rPr>
              <a:t> the </a:t>
            </a:r>
            <a:r>
              <a:rPr lang="fr-FR" sz="1600" dirty="0" err="1">
                <a:solidFill>
                  <a:schemeClr val="bg1"/>
                </a:solidFill>
              </a:rPr>
              <a:t>highest</a:t>
            </a:r>
            <a:r>
              <a:rPr lang="fr-FR" sz="1600" dirty="0">
                <a:solidFill>
                  <a:schemeClr val="bg1"/>
                </a:solidFill>
              </a:rPr>
              <a:t> note, the </a:t>
            </a:r>
            <a:r>
              <a:rPr lang="fr-FR" sz="1600" dirty="0" err="1">
                <a:solidFill>
                  <a:schemeClr val="bg1"/>
                </a:solidFill>
              </a:rPr>
              <a:t>lowest</a:t>
            </a:r>
            <a:r>
              <a:rPr lang="fr-FR" sz="1600" dirty="0">
                <a:solidFill>
                  <a:schemeClr val="bg1"/>
                </a:solidFill>
              </a:rPr>
              <a:t> note, the class </a:t>
            </a:r>
            <a:r>
              <a:rPr lang="fr-FR" sz="1600" dirty="0" err="1">
                <a:solidFill>
                  <a:schemeClr val="bg1"/>
                </a:solidFill>
              </a:rPr>
              <a:t>average</a:t>
            </a:r>
            <a:r>
              <a:rPr lang="fr-FR" sz="1600" dirty="0">
                <a:solidFill>
                  <a:schemeClr val="bg1"/>
                </a:solidFill>
              </a:rPr>
              <a:t>, and the total </a:t>
            </a:r>
            <a:r>
              <a:rPr lang="fr-FR" sz="1600" dirty="0" err="1">
                <a:solidFill>
                  <a:schemeClr val="bg1"/>
                </a:solidFill>
              </a:rPr>
              <a:t>number</a:t>
            </a:r>
            <a:r>
              <a:rPr lang="fr-FR" sz="1600" dirty="0">
                <a:solidFill>
                  <a:schemeClr val="bg1"/>
                </a:solidFill>
              </a:rPr>
              <a:t> of </a:t>
            </a:r>
            <a:r>
              <a:rPr lang="fr-FR" sz="1600" dirty="0" err="1">
                <a:solidFill>
                  <a:schemeClr val="bg1"/>
                </a:solidFill>
              </a:rPr>
              <a:t>students</a:t>
            </a:r>
            <a:r>
              <a:rPr lang="fr-FR" sz="1600" dirty="0">
                <a:solidFill>
                  <a:schemeClr val="bg1"/>
                </a:solidFill>
              </a:rPr>
              <a:t>. </a:t>
            </a:r>
          </a:p>
          <a:p>
            <a:r>
              <a:rPr lang="fr-FR" sz="1600" dirty="0">
                <a:solidFill>
                  <a:schemeClr val="bg1"/>
                </a:solidFill>
              </a:rPr>
              <a:t>On the second </a:t>
            </a:r>
            <a:r>
              <a:rPr lang="fr-FR" sz="1600" dirty="0" err="1">
                <a:solidFill>
                  <a:schemeClr val="bg1"/>
                </a:solidFill>
              </a:rPr>
              <a:t>sheet</a:t>
            </a:r>
            <a:r>
              <a:rPr lang="fr-FR" sz="1600" dirty="0">
                <a:solidFill>
                  <a:schemeClr val="bg1"/>
                </a:solidFill>
              </a:rPr>
              <a:t>, </a:t>
            </a:r>
            <a:r>
              <a:rPr lang="fr-FR" sz="1600" dirty="0" err="1">
                <a:solidFill>
                  <a:schemeClr val="bg1"/>
                </a:solidFill>
              </a:rPr>
              <a:t>students</a:t>
            </a:r>
            <a:r>
              <a:rPr lang="fr-FR" sz="1600" dirty="0">
                <a:solidFill>
                  <a:schemeClr val="bg1"/>
                </a:solidFill>
              </a:rPr>
              <a:t> are </a:t>
            </a:r>
            <a:r>
              <a:rPr lang="fr-FR" sz="1600" dirty="0" err="1">
                <a:solidFill>
                  <a:schemeClr val="bg1"/>
                </a:solidFill>
              </a:rPr>
              <a:t>tasked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with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constructing</a:t>
            </a:r>
            <a:r>
              <a:rPr lang="fr-FR" sz="1600" dirty="0">
                <a:solidFill>
                  <a:schemeClr val="bg1"/>
                </a:solidFill>
              </a:rPr>
              <a:t> a </a:t>
            </a:r>
            <a:r>
              <a:rPr lang="fr-FR" sz="1600" dirty="0" err="1">
                <a:solidFill>
                  <a:schemeClr val="bg1"/>
                </a:solidFill>
              </a:rPr>
              <a:t>registrartion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form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where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users</a:t>
            </a:r>
            <a:r>
              <a:rPr lang="fr-FR" sz="1600" dirty="0">
                <a:solidFill>
                  <a:schemeClr val="bg1"/>
                </a:solidFill>
              </a:rPr>
              <a:t> can </a:t>
            </a:r>
            <a:r>
              <a:rPr lang="fr-FR" sz="1600" dirty="0" err="1">
                <a:solidFill>
                  <a:schemeClr val="bg1"/>
                </a:solidFill>
              </a:rPr>
              <a:t>modify</a:t>
            </a:r>
            <a:r>
              <a:rPr lang="fr-FR" sz="1600" dirty="0">
                <a:solidFill>
                  <a:schemeClr val="bg1"/>
                </a:solidFill>
              </a:rPr>
              <a:t> the profile, and the information updates </a:t>
            </a:r>
            <a:r>
              <a:rPr lang="fr-FR" sz="1600" dirty="0" err="1">
                <a:solidFill>
                  <a:schemeClr val="bg1"/>
                </a:solidFill>
              </a:rPr>
              <a:t>automatically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without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altering</a:t>
            </a:r>
            <a:r>
              <a:rPr lang="fr-FR" sz="1600" dirty="0">
                <a:solidFill>
                  <a:schemeClr val="bg1"/>
                </a:solidFill>
              </a:rPr>
              <a:t> the </a:t>
            </a:r>
            <a:r>
              <a:rPr lang="fr-FR" sz="1600" dirty="0" err="1">
                <a:solidFill>
                  <a:schemeClr val="bg1"/>
                </a:solidFill>
              </a:rPr>
              <a:t>form</a:t>
            </a:r>
            <a:r>
              <a:rPr lang="fr-FR" sz="1600" dirty="0">
                <a:solidFill>
                  <a:schemeClr val="bg1"/>
                </a:solidFill>
              </a:rPr>
              <a:t>. This </a:t>
            </a:r>
            <a:r>
              <a:rPr lang="fr-FR" sz="1600" dirty="0" err="1">
                <a:solidFill>
                  <a:schemeClr val="bg1"/>
                </a:solidFill>
              </a:rPr>
              <a:t>form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is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linked</a:t>
            </a:r>
            <a:r>
              <a:rPr lang="fr-FR" sz="1600" dirty="0">
                <a:solidFill>
                  <a:schemeClr val="bg1"/>
                </a:solidFill>
              </a:rPr>
              <a:t> to a table, </a:t>
            </a:r>
            <a:r>
              <a:rPr lang="fr-FR" sz="1600" dirty="0" err="1">
                <a:solidFill>
                  <a:schemeClr val="bg1"/>
                </a:solidFill>
              </a:rPr>
              <a:t>created</a:t>
            </a:r>
            <a:r>
              <a:rPr lang="fr-FR" sz="1600" dirty="0">
                <a:solidFill>
                  <a:schemeClr val="bg1"/>
                </a:solidFill>
              </a:rPr>
              <a:t> in </a:t>
            </a:r>
            <a:r>
              <a:rPr lang="fr-FR" sz="1600" dirty="0" err="1">
                <a:solidFill>
                  <a:schemeClr val="bg1"/>
                </a:solidFill>
              </a:rPr>
              <a:t>another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sheet</a:t>
            </a:r>
            <a:r>
              <a:rPr lang="fr-FR" sz="1600" dirty="0">
                <a:solidFill>
                  <a:schemeClr val="bg1"/>
                </a:solidFill>
              </a:rPr>
              <a:t>, </a:t>
            </a:r>
            <a:r>
              <a:rPr lang="fr-FR" sz="1600" dirty="0" err="1">
                <a:solidFill>
                  <a:schemeClr val="bg1"/>
                </a:solidFill>
              </a:rPr>
              <a:t>containing</a:t>
            </a:r>
            <a:r>
              <a:rPr lang="fr-FR" sz="1600" dirty="0">
                <a:solidFill>
                  <a:schemeClr val="bg1"/>
                </a:solidFill>
              </a:rPr>
              <a:t> profiles and </a:t>
            </a:r>
            <a:r>
              <a:rPr lang="fr-FR" sz="1600" dirty="0" err="1">
                <a:solidFill>
                  <a:schemeClr val="bg1"/>
                </a:solidFill>
              </a:rPr>
              <a:t>associated</a:t>
            </a:r>
            <a:r>
              <a:rPr lang="fr-FR" sz="1600" dirty="0">
                <a:solidFill>
                  <a:schemeClr val="bg1"/>
                </a:solidFill>
              </a:rPr>
              <a:t> information, </a:t>
            </a:r>
            <a:r>
              <a:rPr lang="fr-FR" sz="1600" dirty="0" err="1">
                <a:solidFill>
                  <a:schemeClr val="bg1"/>
                </a:solidFill>
              </a:rPr>
              <a:t>utilizing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functions</a:t>
            </a:r>
            <a:r>
              <a:rPr lang="fr-FR" sz="1600" dirty="0">
                <a:solidFill>
                  <a:schemeClr val="bg1"/>
                </a:solidFill>
              </a:rPr>
              <a:t> like VLOOKUP.</a:t>
            </a:r>
          </a:p>
          <a:p>
            <a:r>
              <a:rPr lang="fr-FR" sz="1600" dirty="0">
                <a:solidFill>
                  <a:schemeClr val="bg1"/>
                </a:solidFill>
              </a:rPr>
              <a:t>On the last </a:t>
            </a:r>
            <a:r>
              <a:rPr lang="fr-FR" sz="1600" dirty="0" err="1">
                <a:solidFill>
                  <a:schemeClr val="bg1"/>
                </a:solidFill>
              </a:rPr>
              <a:t>sheet</a:t>
            </a:r>
            <a:r>
              <a:rPr lang="fr-FR" sz="1600" dirty="0">
                <a:solidFill>
                  <a:schemeClr val="bg1"/>
                </a:solidFill>
              </a:rPr>
              <a:t>, the </a:t>
            </a:r>
            <a:r>
              <a:rPr lang="fr-FR" sz="1600" dirty="0" err="1">
                <a:solidFill>
                  <a:schemeClr val="bg1"/>
                </a:solidFill>
              </a:rPr>
              <a:t>instructor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provided</a:t>
            </a:r>
            <a:r>
              <a:rPr lang="fr-FR" sz="1600" dirty="0">
                <a:solidFill>
                  <a:schemeClr val="bg1"/>
                </a:solidFill>
              </a:rPr>
              <a:t> a flight </a:t>
            </a:r>
            <a:r>
              <a:rPr lang="fr-FR" sz="1600" dirty="0" err="1">
                <a:solidFill>
                  <a:schemeClr val="bg1"/>
                </a:solidFill>
              </a:rPr>
              <a:t>list</a:t>
            </a:r>
            <a:r>
              <a:rPr lang="fr-FR" sz="1600" dirty="0">
                <a:solidFill>
                  <a:schemeClr val="bg1"/>
                </a:solidFill>
              </a:rPr>
              <a:t>, </a:t>
            </a:r>
            <a:r>
              <a:rPr lang="fr-FR" sz="1600" dirty="0" err="1">
                <a:solidFill>
                  <a:schemeClr val="bg1"/>
                </a:solidFill>
              </a:rPr>
              <a:t>instructing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students</a:t>
            </a:r>
            <a:r>
              <a:rPr lang="fr-FR" sz="1600" dirty="0">
                <a:solidFill>
                  <a:schemeClr val="bg1"/>
                </a:solidFill>
              </a:rPr>
              <a:t> to </a:t>
            </a:r>
            <a:r>
              <a:rPr lang="fr-FR" sz="1600" dirty="0" err="1">
                <a:solidFill>
                  <a:schemeClr val="bg1"/>
                </a:solidFill>
              </a:rPr>
              <a:t>reoganize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it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based</a:t>
            </a:r>
            <a:r>
              <a:rPr lang="fr-FR" sz="1600" dirty="0">
                <a:solidFill>
                  <a:schemeClr val="bg1"/>
                </a:solidFill>
              </a:rPr>
              <a:t> on </a:t>
            </a:r>
            <a:r>
              <a:rPr lang="fr-FR" sz="1600" dirty="0" err="1">
                <a:solidFill>
                  <a:schemeClr val="bg1"/>
                </a:solidFill>
              </a:rPr>
              <a:t>specific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criteria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using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Excel's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filtering</a:t>
            </a:r>
            <a:r>
              <a:rPr lang="fr-FR" sz="1600" dirty="0">
                <a:solidFill>
                  <a:schemeClr val="bg1"/>
                </a:solidFill>
              </a:rPr>
              <a:t> option. </a:t>
            </a:r>
          </a:p>
          <a:p>
            <a:r>
              <a:rPr lang="fr-FR" sz="1600" dirty="0">
                <a:solidFill>
                  <a:schemeClr val="bg1"/>
                </a:solidFill>
              </a:rPr>
              <a:t>     </a:t>
            </a:r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-CHAPTER 3 – HOMEWORK :</a:t>
            </a:r>
          </a:p>
          <a:p>
            <a:pPr algn="just"/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For the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third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chapter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, the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instructor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tasked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comprehensive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Latex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project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consisting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of multiple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papers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. On the first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paper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they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are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required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to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create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 page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their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personal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CV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encompassing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personal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profile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picture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personal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information,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academic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history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, and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competencies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. The second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paper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should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feature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 cover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letter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all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necessary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details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. On the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third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paper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are to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construct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 table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containing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flight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list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information. The final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paper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evaluates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their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knowledge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of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creating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bullets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sub-bullets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fr-FR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0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C4FD98-DD97-E67A-F1A0-6CA694154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TIC –Information and Communication Technology 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04E3F5-3B96-95F1-1538-171E7431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A229E77-861F-D8A3-0BE3-2FFF8684CAF8}"/>
              </a:ext>
            </a:extLst>
          </p:cNvPr>
          <p:cNvSpPr txBox="1"/>
          <p:nvPr/>
        </p:nvSpPr>
        <p:spPr>
          <a:xfrm>
            <a:off x="707615" y="442885"/>
            <a:ext cx="11065565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    </a:t>
            </a:r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-CHAPTER 4 – HOMEWORK :</a:t>
            </a:r>
          </a:p>
          <a:p>
            <a:pPr algn="just"/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In the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fourth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chapter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, the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instructor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assigned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comprehensive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project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to the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. The first component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involves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preparing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presentation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on "An Efficient Web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Search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,"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limited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to 8 slides. The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presentation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should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cover key topics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such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existing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search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engines,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statistics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on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search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engines, and efficient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methods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for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searching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information on the web.</a:t>
            </a:r>
            <a:endParaRPr lang="fr-FR" dirty="0">
              <a:solidFill>
                <a:schemeClr val="bg1"/>
              </a:solidFill>
            </a:endParaRPr>
          </a:p>
          <a:p>
            <a:pPr algn="just"/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The second part of the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project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entails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creating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 CV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using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HTML and CSS.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are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instructed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to use the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same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template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as the one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employed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in Latex.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  <a:latin typeface="Symbol"/>
                <a:sym typeface="Symbol"/>
              </a:rPr>
              <a:t>- 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CHAPTER 5 – NO HOMEWORK : </a:t>
            </a:r>
            <a:endParaRPr lang="fr-FR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In the final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chapter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, the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instructor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did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not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assign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any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homework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to the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fr-FR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5A9074-22A7-06B7-790C-5C04E8311FF0}"/>
              </a:ext>
            </a:extLst>
          </p:cNvPr>
          <p:cNvSpPr txBox="1"/>
          <p:nvPr/>
        </p:nvSpPr>
        <p:spPr>
          <a:xfrm>
            <a:off x="795130" y="2733260"/>
            <a:ext cx="109993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  <a:latin typeface="Biome"/>
                <a:cs typeface="Biome"/>
              </a:rPr>
              <a:t>FINAL EXAM :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D5E0D6-A2C6-5848-9EB8-A36BBC54BC25}"/>
              </a:ext>
            </a:extLst>
          </p:cNvPr>
          <p:cNvSpPr txBox="1"/>
          <p:nvPr/>
        </p:nvSpPr>
        <p:spPr>
          <a:xfrm>
            <a:off x="860140" y="3591213"/>
            <a:ext cx="10923041" cy="250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At the end of the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semester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will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face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a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final online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project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for the TIC (Information and Communication Technologies) module, forming groups to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collaboratively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complete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exercises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from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each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chapter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excluding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HTML &amp; CSS:</a:t>
            </a:r>
            <a:endParaRPr lang="fr-FR" sz="1600" dirty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 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Word </a:t>
            </a:r>
            <a:r>
              <a:rPr lang="fr-FR" b="1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Exercise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</a:t>
            </a:r>
            <a:endParaRPr lang="fr-FR" sz="16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fr-FR" dirty="0">
                <a:solidFill>
                  <a:srgbClr val="000000"/>
                </a:solidFill>
                <a:ea typeface="+mn-lt"/>
                <a:cs typeface="+mn-lt"/>
              </a:rPr>
              <a:t>  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 -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Task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Prepare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a TIC report,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covering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Google services, Microsoft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tools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, Git, and GitHub.</a:t>
            </a:r>
            <a:endParaRPr lang="fr-FR" sz="160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   -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Requirements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: Front page, content table, multiple pages (at least 8), tables, and </a:t>
            </a:r>
            <a:r>
              <a:rPr lang="fr-FR" sz="1600" dirty="0" err="1">
                <a:solidFill>
                  <a:schemeClr val="bg1"/>
                </a:solidFill>
                <a:ea typeface="+mn-lt"/>
                <a:cs typeface="+mn-lt"/>
              </a:rPr>
              <a:t>pictures</a:t>
            </a:r>
            <a:endParaRPr lang="fr-FR" sz="1600" dirty="0" err="1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2.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 Latex </a:t>
            </a:r>
            <a:r>
              <a:rPr lang="fr-FR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Exercise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(</a:t>
            </a:r>
            <a:r>
              <a:rPr lang="fr-FR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Overleaf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):</a:t>
            </a:r>
          </a:p>
          <a:p>
            <a:pPr algn="just"/>
            <a:r>
              <a:rPr lang="fr-FR" dirty="0">
                <a:solidFill>
                  <a:srgbClr val="000000"/>
                </a:solidFill>
                <a:ea typeface="+mn-lt"/>
                <a:cs typeface="+mn-lt"/>
              </a:rPr>
              <a:t>   -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Task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Replicate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the content of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Exercise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1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using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Latex,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emphasizing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differences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sz="1600" err="1">
                <a:solidFill>
                  <a:schemeClr val="bg1"/>
                </a:solidFill>
                <a:ea typeface="+mn-lt"/>
                <a:cs typeface="+mn-lt"/>
              </a:rPr>
              <a:t>between</a:t>
            </a:r>
            <a:r>
              <a:rPr lang="fr-FR" sz="1600" dirty="0">
                <a:solidFill>
                  <a:schemeClr val="bg1"/>
                </a:solidFill>
                <a:ea typeface="+mn-lt"/>
                <a:cs typeface="+mn-lt"/>
              </a:rPr>
              <a:t> Word and Latex.</a:t>
            </a:r>
            <a:endParaRPr lang="fr-FR" sz="1600">
              <a:solidFill>
                <a:schemeClr val="bg1"/>
              </a:solidFill>
            </a:endParaRPr>
          </a:p>
          <a:p>
            <a:pPr algn="l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8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157</Words>
  <Application>Microsoft Office PowerPoint</Application>
  <PresentationFormat>Grand écran</PresentationFormat>
  <Paragraphs>54</Paragraphs>
  <Slides>12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Office Theme</vt:lpstr>
      <vt:lpstr>TIC</vt:lpstr>
      <vt:lpstr>Introduction</vt:lpstr>
      <vt:lpstr>Présentation PowerPoint</vt:lpstr>
      <vt:lpstr>Présentation PowerPoint</vt:lpstr>
      <vt:lpstr>PROGRAM:</vt:lpstr>
      <vt:lpstr>Présentation PowerPoint</vt:lpstr>
      <vt:lpstr>Présentation PowerPoint</vt:lpstr>
      <vt:lpstr>ASSIGNMENTS: </vt:lpstr>
      <vt:lpstr>Présentation PowerPoint</vt:lpstr>
      <vt:lpstr>Présentation PowerPoint</vt:lpstr>
      <vt:lpstr>SUMMARY : 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/>
  <cp:lastModifiedBy/>
  <cp:revision>1422</cp:revision>
  <dcterms:created xsi:type="dcterms:W3CDTF">2023-12-29T19:07:28Z</dcterms:created>
  <dcterms:modified xsi:type="dcterms:W3CDTF">2024-01-02T19:24:57Z</dcterms:modified>
</cp:coreProperties>
</file>